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u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ur" altLang="ko-KR" b="1">
                <a:solidFill>
                  <a:schemeClr val="tx1">
                    <a:lumMod val="50000"/>
                    <a:lumOff val="50000"/>
                  </a:schemeClr>
                </a:solidFill>
              </a:rPr>
              <a:t>نمبر 16</a:t>
            </a:r>
            <a:r xmlns:a="http://schemas.openxmlformats.org/drawingml/2006/main">
              <a:rPr lang="ur" altLang="en-US" b="1">
                <a:solidFill>
                  <a:schemeClr val="tx1">
                    <a:lumMod val="50000"/>
                    <a:lumOff val="50000"/>
                  </a:schemeClr>
                </a:solidFill>
              </a:rPr>
              <a:t> </a:t>
            </a:r>
            <a:r xmlns:a="http://schemas.openxmlformats.org/drawingml/2006/main">
              <a:rPr lang="ur" altLang="ko-KR" b="1">
                <a:solidFill>
                  <a:schemeClr val="tx1">
                    <a:lumMod val="50000"/>
                    <a:lumOff val="50000"/>
                  </a:schemeClr>
                </a:solidFill>
              </a:rPr>
              <a:t>دی</a:t>
            </a:r>
            <a:r xmlns:a="http://schemas.openxmlformats.org/drawingml/2006/main">
              <a:rPr lang="ur" altLang="en-US" b="1">
                <a:solidFill>
                  <a:schemeClr val="tx1">
                    <a:lumMod val="50000"/>
                    <a:lumOff val="50000"/>
                  </a:schemeClr>
                </a:solidFill>
              </a:rPr>
              <a:t> </a:t>
            </a:r>
            <a:r xmlns:a="http://schemas.openxmlformats.org/drawingml/2006/main">
              <a:rPr lang="ur" altLang="ko-KR" b="1">
                <a:solidFill>
                  <a:schemeClr val="tx1">
                    <a:lumMod val="50000"/>
                    <a:lumOff val="50000"/>
                  </a:schemeClr>
                </a:solidFill>
              </a:rPr>
              <a:t>کلام</a:t>
            </a:r>
            <a:r xmlns:a="http://schemas.openxmlformats.org/drawingml/2006/main">
              <a:rPr lang="ur" altLang="en-US" b="1">
                <a:solidFill>
                  <a:schemeClr val="tx1">
                    <a:lumMod val="50000"/>
                    <a:lumOff val="50000"/>
                  </a:schemeClr>
                </a:solidFill>
              </a:rPr>
              <a:t> </a:t>
            </a:r>
            <a:r xmlns:a="http://schemas.openxmlformats.org/drawingml/2006/main">
              <a:rPr lang="ur" altLang="ko-KR" b="1">
                <a:solidFill>
                  <a:schemeClr val="tx1">
                    <a:lumMod val="50000"/>
                    <a:lumOff val="50000"/>
                  </a:schemeClr>
                </a:solidFill>
              </a:rPr>
              <a:t>کی</a:t>
            </a:r>
            <a:r xmlns:a="http://schemas.openxmlformats.org/drawingml/2006/main">
              <a:rPr lang="ur" altLang="en-US" b="1">
                <a:solidFill>
                  <a:schemeClr val="tx1">
                    <a:lumMod val="50000"/>
                    <a:lumOff val="50000"/>
                  </a:schemeClr>
                </a:solidFill>
              </a:rPr>
              <a:t> </a:t>
            </a:r>
            <a:r xmlns:a="http://schemas.openxmlformats.org/drawingml/2006/main">
              <a:rPr lang="ur" altLang="ko-KR" b="1">
                <a:solidFill>
                  <a:schemeClr val="tx1">
                    <a:lumMod val="50000"/>
                    <a:lumOff val="50000"/>
                  </a:schemeClr>
                </a:solidFill>
              </a:rPr>
              <a:t>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bidi/>
            </a:pPr>
            <a:r xmlns:a="http://schemas.openxmlformats.org/drawingml/2006/main">
              <a:rPr lang="ur" altLang="ko-KR" sz="4000"/>
              <a:t>خدا نے موسیٰ کو بلایا</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bidi/>
            </a:pPr>
            <a:r xmlns:a="http://schemas.openxmlformats.org/drawingml/2006/main">
              <a:rPr lang="ur" altLang="ko-KR" sz="4000">
                <a:solidFill>
                  <a:srgbClr val="FF0000"/>
                </a:solidFill>
              </a:rPr>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ur" altLang="ko-KR" sz="3200">
                <a:solidFill>
                  <a:schemeClr val="tx1">
                    <a:lumMod val="65000"/>
                    <a:lumOff val="35000"/>
                  </a:schemeClr>
                </a:solidFill>
              </a:rPr>
              <a:t>جب موسیٰ نے خدا کی آواز سنی تو کیا دیکھا؟</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خوبصورت انگور کی بیل</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بادل اور گرج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جلتی ہوئی جھاڑی۔</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منقسم سمندر</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ur" altLang="en-US" sz="2800">
                <a:solidFill>
                  <a:srgbClr val="FF0000"/>
                </a:solidFill>
              </a:rPr>
              <a:t>③ </a:t>
            </a:r>
            <a:r xmlns:a="http://schemas.openxmlformats.org/drawingml/2006/main">
              <a:rPr lang="ur" altLang="ko-KR" sz="2800">
                <a:solidFill>
                  <a:srgbClr val="FF0000"/>
                </a:solidFill>
              </a:rPr>
              <a:t>جلتی ہوئی جھاڑی۔</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b="1">
                <a:solidFill>
                  <a:schemeClr val="tx1">
                    <a:lumMod val="50000"/>
                    <a:lumOff val="50000"/>
                  </a:schemeClr>
                </a:solidFill>
              </a:rPr>
              <a:t>نمبر 25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400"/>
              <a:t>جدعون اور اس کے 300 آدمی</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a:t>
            </a:r>
            <a:r xmlns:a="http://schemas.openxmlformats.org/drawingml/2006/main">
              <a:rPr lang="ur" altLang="en-US" sz="4000">
                <a:solidFill>
                  <a:srgbClr val="FF0000"/>
                </a:solidFill>
              </a:rPr>
              <a:t> </a:t>
            </a:r>
            <a:r xmlns:a="http://schemas.openxmlformats.org/drawingml/2006/main">
              <a:rPr lang="ur" altLang="ko-KR" sz="4000">
                <a:solidFill>
                  <a:srgbClr val="FF0000"/>
                </a:solidFill>
              </a:rPr>
              <a:t>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t>جب خُداوند کا فرشتہ جدعون پر ظاہر ہوا تو اُس نے کہا، "خداوند تیرے ساتھ ہے، زبردست جنگجو۔"</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bidi/>
            </a:pPr>
            <a:r xmlns:a="http://schemas.openxmlformats.org/drawingml/2006/main">
              <a:rPr lang="ur" altLang="ko-KR" sz="2800">
                <a:solidFill>
                  <a:schemeClr val="tx1">
                    <a:lumMod val="65000"/>
                    <a:lumOff val="35000"/>
                  </a:schemeClr>
                </a:solidFill>
              </a:rPr>
              <a:t>ججز</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600">
                <a:solidFill>
                  <a:schemeClr val="tx1">
                    <a:lumMod val="65000"/>
                    <a:lumOff val="35000"/>
                  </a:schemeClr>
                </a:solidFill>
              </a:rPr>
              <a:t>خُداوند کا فرشتہ جدعون کے سامنے ظاہر ہوا اور کہا، "خدا تیرے ساتھ ہے، زبردست جنگجو۔" خُدا نے اُسے اوس اور اونی کے ذریعے یقین دہانی کرائی۔</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جب اسے یقین ہو گیا کہ خدا نے اسے بلایا تو اس نے بعل اور اس کی قربان گاہ کو توڑ دیا جس کی اسرائیلی پوجا کرتے تھے۔</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خدا نے جدعون سے کہا کہ وہ مدیانیوں کو شکست دینے کے لیے جنگجوؤں کا انتخاب کرے۔ خدا کی ہدایت کے مطابق صرف 300 آدمیوں کو چنا گیا۔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خدا نے اسے ان پر حملہ کرنے کا ایک شاندار منصوبہ دیا۔ خُداوند اُن کے پاس نرسنگے اور خالی برتن ہوں جن کے اندر مشعلیں تھیں۔</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رات کو، جدعون اور اس کے 300 آدمیوں نے اس منصوبے کو انجام دیا جو خدا نے انہیں دیا تھا۔ وہ مدیانیوں کے خلاف جنگ جیت گئے۔</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3600">
                <a:solidFill>
                  <a:schemeClr val="tx1">
                    <a:lumMod val="65000"/>
                    <a:lumOff val="35000"/>
                  </a:schemeClr>
                </a:solidFill>
              </a:rPr>
              <a:t>جدون اور اس کے 300 آدمیوں نے متعدد مدیانیوں کے خلاف جنگ صرف خدا کے حکم کی تعمیل کے ذریعے جیتی۔</a:t>
            </a:r>
          </a:p>
          <a:p>
            <a:pPr algn="ctr"/>
            <a:endParaRPr lang="en-US" altLang="ko-KR" sz="3600">
              <a:solidFill>
                <a:schemeClr val="tx1">
                  <a:lumMod val="65000"/>
                  <a:lumOff val="35000"/>
                </a:schemeClr>
              </a:solidFill>
            </a:endParaRPr>
          </a:p>
          <a:p>
            <a:pPr xmlns:a="http://schemas.openxmlformats.org/drawingml/2006/main" algn="ctr">
              <a:bidi/>
            </a:pPr>
            <a:r xmlns:a="http://schemas.openxmlformats.org/drawingml/2006/main">
              <a:rPr lang="ur" altLang="ko-KR" sz="3600">
                <a:solidFill>
                  <a:schemeClr val="tx1">
                    <a:lumMod val="65000"/>
                    <a:lumOff val="35000"/>
                  </a:schemeClr>
                </a:solidFill>
              </a:rPr>
              <a:t>میری زندگی میں جیتنے کا راز خدا کی اطاعت میں ہے۔</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3200"/>
              <a:t>خدا؟</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rgbClr val="C00000"/>
                </a:solidFill>
              </a:rPr>
              <a:t>خدا..</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وہ قادر مطلق خدا ہے جو صرف 300 آدمیوں کے ساتھ دشمن کی بے شمار قوتوں کو شکست دے سکتا ہے۔</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جو جدعون اور اس کے 300 آدمیوں نے اپنے دشمن کو شکست دینے کے لیے استعمال نہیں کیا تھا؟</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جار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تلواریں</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ٹارچز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ترہی</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rgbClr val="FF0000"/>
                </a:solidFill>
              </a:rPr>
              <a:t>② </a:t>
            </a:r>
            <a:r xmlns:a="http://schemas.openxmlformats.org/drawingml/2006/main">
              <a:rPr lang="ur" altLang="ko-KR" sz="2800">
                <a:solidFill>
                  <a:srgbClr val="FF0000"/>
                </a:solidFill>
              </a:rPr>
              <a:t>تلواریں</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ur" altLang="ko-KR" sz="3600">
                <a:solidFill>
                  <a:schemeClr val="tx1">
                    <a:lumMod val="65000"/>
                    <a:lumOff val="35000"/>
                  </a:schemeClr>
                </a:solidFill>
              </a:rPr>
              <a:t>جب خُداوند نے دیکھا کہ وہ دیکھنے کے لیے اُس پار گیا ہے تو خُدا نے اُسے بُلایا</a:t>
            </a:r>
          </a:p>
          <a:p>
            <a:r xmlns:a="http://schemas.openxmlformats.org/drawingml/2006/main">
              <a:rPr lang="ur" altLang="ko-KR" sz="3600">
                <a:solidFill>
                  <a:schemeClr val="tx1">
                    <a:lumMod val="65000"/>
                    <a:lumOff val="35000"/>
                  </a:schemeClr>
                </a:solidFill>
              </a:rPr>
              <a:t>جھاڑی کے اندر سے،</a:t>
            </a:r>
          </a:p>
          <a:p>
            <a:r xmlns:a="http://schemas.openxmlformats.org/drawingml/2006/main">
              <a:rPr lang="ur" altLang="ko-KR" sz="3600">
                <a:solidFill>
                  <a:schemeClr val="tx1">
                    <a:lumMod val="65000"/>
                    <a:lumOff val="35000"/>
                  </a:schemeClr>
                </a:solidFill>
              </a:rPr>
              <a:t>"موسیٰ! موسیٰ!" اور موسیٰ نے کہا میں حاضر ہوں۔</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bidi/>
            </a:pPr>
            <a:r xmlns:a="http://schemas.openxmlformats.org/drawingml/2006/main">
              <a:rPr lang="ur" altLang="ko-KR" sz="2800">
                <a:solidFill>
                  <a:schemeClr val="tx1">
                    <a:lumMod val="65000"/>
                    <a:lumOff val="35000"/>
                  </a:schemeClr>
                </a:solidFill>
              </a:rPr>
              <a:t>ہجرت</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a:t>
            </a:r>
            <a:r xmlns:a="http://schemas.openxmlformats.org/drawingml/2006/main">
              <a:rPr lang="ur" altLang="en-US" sz="4000">
                <a:solidFill>
                  <a:srgbClr val="FF0000"/>
                </a:solidFill>
              </a:rPr>
              <a:t> </a:t>
            </a:r>
            <a:r xmlns:a="http://schemas.openxmlformats.org/drawingml/2006/main">
              <a:rPr lang="ur" altLang="ko-KR" sz="4000">
                <a:solidFill>
                  <a:srgbClr val="FF0000"/>
                </a:solidFill>
              </a:rPr>
              <a:t>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t>جب خُداوند کا فرشتہ جدعون پر ظاہر ہوا تو اُس نے کہا، "خداوند تیرے ساتھ ہے، زبردست جنگجو۔"</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bidi/>
            </a:pPr>
            <a:r xmlns:a="http://schemas.openxmlformats.org/drawingml/2006/main">
              <a:rPr lang="ur" altLang="ko-KR" sz="2800">
                <a:solidFill>
                  <a:schemeClr val="tx1">
                    <a:lumMod val="65000"/>
                    <a:lumOff val="35000"/>
                  </a:schemeClr>
                </a:solidFill>
              </a:rPr>
              <a:t>ججز</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ur" altLang="ko-KR" b="1">
                <a:solidFill>
                  <a:schemeClr val="tx1">
                    <a:lumMod val="50000"/>
                    <a:lumOff val="50000"/>
                  </a:schemeClr>
                </a:solidFill>
              </a:rPr>
              <a:t>نمبر 26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bidi/>
            </a:pPr>
            <a:r xmlns:a="http://schemas.openxmlformats.org/drawingml/2006/main">
              <a:rPr lang="ur" altLang="ko-KR" sz="4000"/>
              <a:t>سیمسن، ایک مضبوط جنگجو۔</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ur" altLang="ko-KR" sz="3600">
                <a:solidFill>
                  <a:schemeClr val="tx1">
                    <a:lumMod val="65000"/>
                    <a:lumOff val="35000"/>
                  </a:schemeClr>
                </a:solidFill>
              </a:rPr>
              <a:t>عورت نے ایک لڑکے کو جنم دیا اور اس کا نام سمسون رکھا۔ وہ بڑا ہوا اور خداوند نے اسے برکت دی،</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bidi/>
            </a:pPr>
            <a:r xmlns:a="http://schemas.openxmlformats.org/drawingml/2006/main">
              <a:rPr lang="ur" altLang="ko-KR" sz="2800">
                <a:solidFill>
                  <a:schemeClr val="tx1">
                    <a:lumMod val="65000"/>
                    <a:lumOff val="35000"/>
                  </a:schemeClr>
                </a:solidFill>
              </a:rPr>
              <a:t>ججز</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ur" altLang="ko-KR" sz="2500">
                <a:solidFill>
                  <a:schemeClr val="tx1">
                    <a:lumMod val="65000"/>
                    <a:lumOff val="35000"/>
                  </a:schemeClr>
                </a:solidFill>
              </a:rPr>
              <a:t>بنی اسرائیل کے قائدین میں سمسون نام کا ایک سردار تھا۔ وہ پیدائش سے ہی خُدا سے الگ رہنے والا آدمی تھا۔</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ur" altLang="ko-KR" sz="2400">
                <a:solidFill>
                  <a:schemeClr val="tx1">
                    <a:lumMod val="65000"/>
                    <a:lumOff val="35000"/>
                  </a:schemeClr>
                </a:solidFill>
              </a:rPr>
              <a:t>سمسون ایک بہت مضبوط جنگجو تھا۔ سمسون کی وجہ سے فلستی اور دوسرے ممالک جو ان پر ظلم کرتے تھے بنی اسرائیل پر ظلم نہیں کر سکے۔</a:t>
            </a:r>
            <a:r xmlns:a="http://schemas.openxmlformats.org/drawingml/2006/main">
              <a:rPr lang="ur" altLang="en-US" sz="2400">
                <a:solidFill>
                  <a:schemeClr val="tx1">
                    <a:lumMod val="65000"/>
                    <a:lumOff val="35000"/>
                  </a:schemeClr>
                </a:solidFill>
              </a:rPr>
              <a:t> </a:t>
            </a:r>
            <a:r xmlns:a="http://schemas.openxmlformats.org/drawingml/2006/main">
              <a:rPr lang="ur" altLang="ko-KR" sz="2400">
                <a:solidFill>
                  <a:schemeClr val="tx1">
                    <a:lumMod val="65000"/>
                    <a:lumOff val="35000"/>
                  </a:schemeClr>
                </a:solidFill>
              </a:rPr>
              <a:t>مزید</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ur" altLang="ko-KR" sz="2400">
                <a:solidFill>
                  <a:schemeClr val="tx1">
                    <a:lumMod val="65000"/>
                    <a:lumOff val="35000"/>
                  </a:schemeClr>
                </a:solidFill>
              </a:rPr>
              <a:t>اس کی طاقت اس کے بالوں سے نکلی تھی۔ لیکن، بے وقوف بنا کر اس کے بال منڈوائے گئے تھے۔ چنانچہ وہ اپنی طاقت کھو بیٹھا۔</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ur" altLang="ko-KR" sz="2500">
                <a:solidFill>
                  <a:schemeClr val="tx1">
                    <a:lumMod val="65000"/>
                    <a:lumOff val="35000"/>
                  </a:schemeClr>
                </a:solidFill>
              </a:rPr>
              <a:t>سمسون کو پکڑ لیا گیا اور دشمنوں کی طرف سے اس کا مذاق اڑایا گیا۔ اسے تکبر کی وجہ سے بے وقوف بنائے جانے پر افسوس ہوا۔</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ur" altLang="ko-KR" sz="2500">
                <a:solidFill>
                  <a:schemeClr val="tx1">
                    <a:lumMod val="65000"/>
                    <a:lumOff val="35000"/>
                  </a:schemeClr>
                </a:solidFill>
              </a:rPr>
              <a:t>سمسون نے خُدا سے دُعا کی کہ وہ اُسے آخرکار مضبوط کرے۔ خُدا نے اُس کی دُعا کا جواب دیا اور اُسے آخرکار طاقت بخشی۔</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bidi/>
            </a:pPr>
            <a:r xmlns:a="http://schemas.openxmlformats.org/drawingml/2006/main">
              <a:rPr lang="ur" altLang="ko-KR" sz="4000">
                <a:solidFill>
                  <a:srgbClr val="FF0000"/>
                </a:solidFill>
              </a:rPr>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bidi/>
            </a:pPr>
            <a:r xmlns:a="http://schemas.openxmlformats.org/drawingml/2006/main">
              <a:rPr lang="ur" altLang="ko-KR" sz="3200">
                <a:solidFill>
                  <a:schemeClr val="tx1">
                    <a:lumMod val="65000"/>
                    <a:lumOff val="35000"/>
                  </a:schemeClr>
                </a:solidFill>
              </a:rPr>
              <a:t>سمسون ایک ایسا آدمی تھا جسے خدا کی طرف سے خاص فضل اور بلایا گیا تھا۔</a:t>
            </a:r>
            <a:r xmlns:a="http://schemas.openxmlformats.org/drawingml/2006/main">
              <a:rPr lang="ur"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bidi/>
            </a:pPr>
            <a:r xmlns:a="http://schemas.openxmlformats.org/drawingml/2006/main">
              <a:rPr lang="ur" altLang="ko-KR" sz="3200">
                <a:solidFill>
                  <a:schemeClr val="tx1">
                    <a:lumMod val="65000"/>
                    <a:lumOff val="35000"/>
                  </a:schemeClr>
                </a:solidFill>
              </a:rPr>
              <a:t>لیکن اپنے غرور کی وجہ سے</a:t>
            </a:r>
          </a:p>
          <a:p>
            <a:pPr xmlns:a="http://schemas.openxmlformats.org/drawingml/2006/main" algn="ctr">
              <a:bidi/>
            </a:pPr>
            <a:r xmlns:a="http://schemas.openxmlformats.org/drawingml/2006/main">
              <a:rPr lang="ur" altLang="ko-KR" sz="3200">
                <a:solidFill>
                  <a:schemeClr val="tx1">
                    <a:lumMod val="65000"/>
                    <a:lumOff val="35000"/>
                  </a:schemeClr>
                </a:solidFill>
              </a:rPr>
              <a:t>اس نے ان سب کو کھو دیا.</a:t>
            </a:r>
          </a:p>
          <a:p>
            <a:pPr algn="ctr"/>
            <a:endParaRPr lang="en-US" altLang="ko-KR" sz="3200">
              <a:solidFill>
                <a:schemeClr val="tx1">
                  <a:lumMod val="65000"/>
                  <a:lumOff val="35000"/>
                </a:schemeClr>
              </a:solidFill>
            </a:endParaRPr>
          </a:p>
          <a:p>
            <a:pPr xmlns:a="http://schemas.openxmlformats.org/drawingml/2006/main" algn="ctr">
              <a:bidi/>
            </a:pPr>
            <a:r xmlns:a="http://schemas.openxmlformats.org/drawingml/2006/main">
              <a:rPr lang="ur" altLang="ko-KR" sz="3200">
                <a:solidFill>
                  <a:schemeClr val="tx1">
                    <a:lumMod val="65000"/>
                    <a:lumOff val="35000"/>
                  </a:schemeClr>
                </a:solidFill>
              </a:rPr>
              <a:t>ہم بھی خدا کے پیارے بچے ہیں جنہیں خدا کا فضل اور مشن ملا ہے۔</a:t>
            </a:r>
            <a:r xmlns:a="http://schemas.openxmlformats.org/drawingml/2006/main">
              <a:rPr lang="ur"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bidi/>
            </a:pPr>
            <a:r xmlns:a="http://schemas.openxmlformats.org/drawingml/2006/main">
              <a:rPr lang="ur" altLang="ko-KR" sz="3200">
                <a:solidFill>
                  <a:schemeClr val="tx1">
                    <a:lumMod val="65000"/>
                    <a:lumOff val="35000"/>
                  </a:schemeClr>
                </a:solidFill>
              </a:rPr>
              <a:t>لہذا، ہمیں خدا کے کلام کے سامنے عاجزی کرنی ہوگی۔</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bidi/>
            </a:pPr>
            <a:r xmlns:a="http://schemas.openxmlformats.org/drawingml/2006/main">
              <a:rPr lang="ur" altLang="ko-KR" sz="3200"/>
              <a:t>خدا؟</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ur" altLang="ko-KR" sz="3600">
                <a:solidFill>
                  <a:srgbClr val="C00000"/>
                </a:solidFill>
              </a:rPr>
              <a:t>خدا..</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ur" altLang="ko-KR" sz="3600">
                <a:solidFill>
                  <a:schemeClr val="tx1">
                    <a:lumMod val="65000"/>
                    <a:lumOff val="35000"/>
                  </a:schemeClr>
                </a:solidFill>
              </a:rPr>
              <a:t>خدا ہماری سنجیدہ اور سچی دعاؤں کو سنتا اور جواب دیتا ہے۔</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b="1">
                <a:solidFill>
                  <a:schemeClr val="tx1">
                    <a:lumMod val="50000"/>
                    <a:lumOff val="50000"/>
                  </a:schemeClr>
                </a:solidFill>
              </a:rPr>
              <a:t>نہیں.</a:t>
            </a:r>
            <a:r xmlns:a="http://schemas.openxmlformats.org/drawingml/2006/main">
              <a:rPr lang="ur" altLang="en-US" b="1">
                <a:solidFill>
                  <a:schemeClr val="tx1">
                    <a:lumMod val="50000"/>
                    <a:lumOff val="50000"/>
                  </a:schemeClr>
                </a:solidFill>
              </a:rPr>
              <a:t> </a:t>
            </a:r>
            <a:r xmlns:a="http://schemas.openxmlformats.org/drawingml/2006/main">
              <a:rPr lang="ur" altLang="ko-KR" b="1">
                <a:solidFill>
                  <a:schemeClr val="tx1">
                    <a:lumMod val="50000"/>
                    <a:lumOff val="50000"/>
                  </a:schemeClr>
                </a:solidFill>
              </a:rPr>
              <a:t>17</a:t>
            </a:r>
            <a:r xmlns:a="http://schemas.openxmlformats.org/drawingml/2006/main">
              <a:rPr lang="ur" altLang="en-US" b="1">
                <a:solidFill>
                  <a:schemeClr val="tx1">
                    <a:lumMod val="50000"/>
                    <a:lumOff val="50000"/>
                  </a:schemeClr>
                </a:solidFill>
              </a:rPr>
              <a:t> </a:t>
            </a:r>
            <a:r xmlns:a="http://schemas.openxmlformats.org/drawingml/2006/main">
              <a:rPr lang="ur" altLang="ko-KR" b="1">
                <a:solidFill>
                  <a:schemeClr val="tx1">
                    <a:lumMod val="50000"/>
                    <a:lumOff val="50000"/>
                  </a:schemeClr>
                </a:solidFill>
              </a:rPr>
              <a:t>دی</a:t>
            </a:r>
            <a:r xmlns:a="http://schemas.openxmlformats.org/drawingml/2006/main">
              <a:rPr lang="ur" altLang="en-US" b="1">
                <a:solidFill>
                  <a:schemeClr val="tx1">
                    <a:lumMod val="50000"/>
                    <a:lumOff val="50000"/>
                  </a:schemeClr>
                </a:solidFill>
              </a:rPr>
              <a:t> </a:t>
            </a:r>
            <a:r xmlns:a="http://schemas.openxmlformats.org/drawingml/2006/main">
              <a:rPr lang="ur" altLang="ko-KR" b="1">
                <a:solidFill>
                  <a:schemeClr val="tx1">
                    <a:lumMod val="50000"/>
                    <a:lumOff val="50000"/>
                  </a:schemeClr>
                </a:solidFill>
              </a:rPr>
              <a:t>کلام</a:t>
            </a:r>
            <a:r xmlns:a="http://schemas.openxmlformats.org/drawingml/2006/main">
              <a:rPr lang="ur" altLang="en-US" b="1">
                <a:solidFill>
                  <a:schemeClr val="tx1">
                    <a:lumMod val="50000"/>
                    <a:lumOff val="50000"/>
                  </a:schemeClr>
                </a:solidFill>
              </a:rPr>
              <a:t> </a:t>
            </a:r>
            <a:r xmlns:a="http://schemas.openxmlformats.org/drawingml/2006/main">
              <a:rPr lang="ur" altLang="ko-KR" b="1">
                <a:solidFill>
                  <a:schemeClr val="tx1">
                    <a:lumMod val="50000"/>
                    <a:lumOff val="50000"/>
                  </a:schemeClr>
                </a:solidFill>
              </a:rPr>
              <a:t>کی</a:t>
            </a:r>
            <a:r xmlns:a="http://schemas.openxmlformats.org/drawingml/2006/main">
              <a:rPr lang="ur" altLang="en-US" b="1">
                <a:solidFill>
                  <a:schemeClr val="tx1">
                    <a:lumMod val="50000"/>
                    <a:lumOff val="50000"/>
                  </a:schemeClr>
                </a:solidFill>
              </a:rPr>
              <a:t> </a:t>
            </a:r>
            <a:r xmlns:a="http://schemas.openxmlformats.org/drawingml/2006/main">
              <a:rPr lang="ur" altLang="ko-KR" b="1">
                <a:solidFill>
                  <a:schemeClr val="tx1">
                    <a:lumMod val="50000"/>
                    <a:lumOff val="50000"/>
                  </a:schemeClr>
                </a:solidFill>
              </a:rPr>
              <a:t>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400"/>
              <a:t>دس آفات</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bidi/>
            </a:pPr>
            <a:r xmlns:a="http://schemas.openxmlformats.org/drawingml/2006/main">
              <a:rPr lang="ur" altLang="ko-KR" sz="4000">
                <a:solidFill>
                  <a:srgbClr val="FF0000"/>
                </a:solidFill>
              </a:rPr>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ur" altLang="ko-KR" sz="3600">
                <a:solidFill>
                  <a:schemeClr val="tx1">
                    <a:lumMod val="65000"/>
                    <a:lumOff val="35000"/>
                  </a:schemeClr>
                </a:solidFill>
              </a:rPr>
              <a:t>سمسون کی طاقت کہاں سے آئی؟</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بال</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بازو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ٹانگ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آنکھ</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ur" altLang="en-US" sz="2800">
                <a:solidFill>
                  <a:srgbClr val="FF0000"/>
                </a:solidFill>
              </a:rPr>
              <a:t>① </a:t>
            </a:r>
            <a:r xmlns:a="http://schemas.openxmlformats.org/drawingml/2006/main">
              <a:rPr lang="ur" altLang="ko-KR" sz="2800">
                <a:solidFill>
                  <a:srgbClr val="FF0000"/>
                </a:solidFill>
              </a:rPr>
              <a:t>بال</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ur" altLang="ko-KR" sz="3600">
                <a:solidFill>
                  <a:schemeClr val="tx1">
                    <a:lumMod val="65000"/>
                    <a:lumOff val="35000"/>
                  </a:schemeClr>
                </a:solidFill>
              </a:rPr>
              <a:t>عورت نے ایک لڑکے کو جنم دیا اور اس کا نام سمسون رکھا۔ وہ بڑا ہوا اور خداوند نے اسے برکت دی،</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bidi/>
            </a:pPr>
            <a:r xmlns:a="http://schemas.openxmlformats.org/drawingml/2006/main">
              <a:rPr lang="ur" altLang="ko-KR" sz="2800">
                <a:solidFill>
                  <a:schemeClr val="tx1">
                    <a:lumMod val="65000"/>
                    <a:lumOff val="35000"/>
                  </a:schemeClr>
                </a:solidFill>
              </a:rPr>
              <a:t>ججز</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b="1">
                <a:solidFill>
                  <a:schemeClr val="tx1">
                    <a:lumMod val="50000"/>
                    <a:lumOff val="50000"/>
                  </a:schemeClr>
                </a:solidFill>
              </a:rPr>
              <a:t>نمبر 27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3600"/>
              <a:t>روتھ، ایک عظیم کردار کی عورت</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bg1">
                    <a:lumMod val="50000"/>
                  </a:schemeClr>
                </a:solidFill>
              </a:rPr>
              <a:t>تیرے لوگ میرے لوگ ہوں گے اور تیرا خدا میرا خدا۔</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bidi/>
            </a:pPr>
            <a:r xmlns:a="http://schemas.openxmlformats.org/drawingml/2006/main">
              <a:rPr lang="ur" altLang="ko-KR" sz="2800">
                <a:solidFill>
                  <a:schemeClr val="tx1">
                    <a:lumMod val="65000"/>
                    <a:lumOff val="35000"/>
                  </a:schemeClr>
                </a:solidFill>
              </a:rPr>
              <a:t>روتھ</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ایک یہودی عورت، نومی کے دو بیٹے تھے جنہوں نے غیر قوموں سے شادی کی۔ لیکن اس کے دو بیٹے مر گئے۔ چنانچہ وہ اپنی دو بیوہ بہوؤں کے ساتھ رہ گئی۔</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نعومی نے یہوداہ میں اپنے گھر واپس جانے کا فیصلہ کیا۔ اس نے اپنی دونوں بہوؤں سے کہا کہ گھر واپس آجاؤ۔ لیکن، اس کی دوسری بہو اپنے آبائی شہر واپس نہیں گئی، بلکہ یہوداہ میں رہنے کے لیے اپنی ساس کے پیچھے چلی گئی۔</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روتھ کو نعومی کے ساتھ رہنے کے لیے بچا ہوا اناج اٹھانا پڑا کیونکہ اس کے پاس گھر چلانے کے لیے کوئی شوہر نہیں تھا۔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وہ بوعز کے کھیت میں بچا ہوا اناج اٹھانے لگی۔ بوعز نے سوچا کہ وہ ایک شریف عورت ہے اور اس نے روتھ سے شادی کر لی۔</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400">
                <a:solidFill>
                  <a:schemeClr val="tx1">
                    <a:lumMod val="65000"/>
                    <a:lumOff val="35000"/>
                  </a:schemeClr>
                </a:solidFill>
              </a:rPr>
              <a:t>بوعز نے روتھ اور نومی کو خاندان کے طور پر حاصل کیا اور ایک خوشگوار زندگی گزاری۔ مستقبل میں، بادشاہ ڈیوڈ اور یسوع بوعز اور روتھ کی نسل سے آئے تھے۔</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3600">
                <a:solidFill>
                  <a:schemeClr val="tx1">
                    <a:lumMod val="65000"/>
                    <a:lumOff val="35000"/>
                  </a:schemeClr>
                </a:solidFill>
              </a:rPr>
              <a:t>روتھ ایک غیر قوم تھی۔ وہ ایک نیک اور مخلص خاتون تھیں اور اپنی ساس کی خوب خدمت کرتی تھیں۔</a:t>
            </a:r>
          </a:p>
          <a:p>
            <a:pPr xmlns:a="http://schemas.openxmlformats.org/drawingml/2006/main" algn="ctr">
              <a:bidi/>
            </a:pPr>
            <a:r xmlns:a="http://schemas.openxmlformats.org/drawingml/2006/main">
              <a:rPr lang="ur" altLang="ko-KR" sz="3600">
                <a:solidFill>
                  <a:schemeClr val="tx1">
                    <a:lumMod val="65000"/>
                    <a:lumOff val="35000"/>
                  </a:schemeClr>
                </a:solidFill>
              </a:rPr>
              <a:t>تو، وہ برکت دی گئی تھی.</a:t>
            </a:r>
          </a:p>
          <a:p>
            <a:pPr algn="ctr"/>
            <a:endParaRPr lang="en-US" altLang="ko-KR" sz="3600">
              <a:solidFill>
                <a:schemeClr val="tx1">
                  <a:lumMod val="65000"/>
                  <a:lumOff val="35000"/>
                </a:schemeClr>
              </a:solidFill>
            </a:endParaRPr>
          </a:p>
          <a:p>
            <a:pPr xmlns:a="http://schemas.openxmlformats.org/drawingml/2006/main" algn="ctr">
              <a:bidi/>
            </a:pPr>
            <a:r xmlns:a="http://schemas.openxmlformats.org/drawingml/2006/main">
              <a:rPr lang="ur" altLang="ko-KR" sz="3600">
                <a:solidFill>
                  <a:schemeClr val="tx1">
                    <a:lumMod val="65000"/>
                    <a:lumOff val="35000"/>
                  </a:schemeClr>
                </a:solidFill>
              </a:rPr>
              <a:t>ہمیں اپنے پڑوسیوں کی بھی مدد کرنی ہے۔</a:t>
            </a:r>
          </a:p>
          <a:p>
            <a:pPr xmlns:a="http://schemas.openxmlformats.org/drawingml/2006/main" algn="ctr">
              <a:bidi/>
            </a:pPr>
            <a:r xmlns:a="http://schemas.openxmlformats.org/drawingml/2006/main">
              <a:rPr lang="ur" altLang="ko-KR" sz="3600">
                <a:solidFill>
                  <a:schemeClr val="tx1">
                    <a:lumMod val="65000"/>
                    <a:lumOff val="35000"/>
                  </a:schemeClr>
                </a:solidFill>
              </a:rPr>
              <a:t>اور خدا کی عبادت کرو</a:t>
            </a:r>
          </a:p>
          <a:p>
            <a:pPr xmlns:a="http://schemas.openxmlformats.org/drawingml/2006/main" algn="ctr">
              <a:bidi/>
            </a:pPr>
            <a:r xmlns:a="http://schemas.openxmlformats.org/drawingml/2006/main">
              <a:rPr lang="ur" altLang="ko-KR" sz="3600">
                <a:solidFill>
                  <a:schemeClr val="tx1">
                    <a:lumMod val="65000"/>
                    <a:lumOff val="35000"/>
                  </a:schemeClr>
                </a:solidFill>
              </a:rPr>
              <a:t>اچھے اور مخلص دل کے ساتھ.</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ur" altLang="ko-KR" sz="3600">
                <a:solidFill>
                  <a:schemeClr val="tx1">
                    <a:lumMod val="65000"/>
                    <a:lumOff val="35000"/>
                  </a:schemeClr>
                </a:solidFill>
              </a:rPr>
              <a:t>اور مصری جان لیں گے کہ میں خداوند ہوں جب میں مصر پر اپنا ہاتھ بڑھاؤں گا اور بنی اسرائیل کو وہاں سے نکالوں گا۔</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bidi/>
            </a:pPr>
            <a:r xmlns:a="http://schemas.openxmlformats.org/drawingml/2006/main">
              <a:rPr lang="ur" altLang="ko-KR" sz="2800">
                <a:solidFill>
                  <a:schemeClr val="tx1">
                    <a:lumMod val="65000"/>
                    <a:lumOff val="35000"/>
                  </a:schemeClr>
                </a:solidFill>
              </a:rPr>
              <a:t>ہجرت</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3200"/>
              <a:t>خدا؟</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rgbClr val="C00000"/>
                </a:solidFill>
              </a:rPr>
              <a:t>خدا..</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خدا ظاہری شکل کو نہیں دیکھتا بلکہ دل کو دیکھتا ہے۔</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نعومی موآب سے یہوداہ واپس کیوں آئی؟</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کیونکہ وہ بیمار ہو گئی تھی..</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کیونکہ اس کے شوہر کا انتقال ہو گیا تھا..</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کیونکہ اس کے دو بیٹے مر گئے..</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کیونکہ وہ اپنے گھر والوں سے ملنا چاہتی تھی..</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rgbClr val="FF0000"/>
                </a:solidFill>
              </a:rPr>
              <a:t>③ </a:t>
            </a:r>
            <a:r xmlns:a="http://schemas.openxmlformats.org/drawingml/2006/main">
              <a:rPr lang="ur" altLang="ko-KR" sz="2800">
                <a:solidFill>
                  <a:srgbClr val="FF0000"/>
                </a:solidFill>
              </a:rPr>
              <a:t>کیونکہ اس کے دو بیٹے مر گئے..</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bg1">
                    <a:lumMod val="50000"/>
                  </a:schemeClr>
                </a:solidFill>
              </a:rPr>
              <a:t>تیرے لوگ میرے لوگ ہوں گے اور تیرا خدا میرا خدا۔</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bidi/>
            </a:pPr>
            <a:r xmlns:a="http://schemas.openxmlformats.org/drawingml/2006/main">
              <a:rPr lang="ur" altLang="ko-KR" sz="2800">
                <a:solidFill>
                  <a:schemeClr val="tx1">
                    <a:lumMod val="65000"/>
                    <a:lumOff val="35000"/>
                  </a:schemeClr>
                </a:solidFill>
              </a:rPr>
              <a:t>روتھ</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b="1">
                <a:solidFill>
                  <a:schemeClr val="tx1">
                    <a:lumMod val="50000"/>
                    <a:lumOff val="50000"/>
                  </a:schemeClr>
                </a:solidFill>
              </a:rPr>
              <a:t>نمبر 28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400"/>
              <a:t>حنا کی دعا</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اور لڑکا سموئیل قد میں اور خداوند اور آدمیوں کے نزدیک بڑھتا چلا گیا۔</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bidi/>
            </a:pPr>
            <a:r xmlns:a="http://schemas.openxmlformats.org/drawingml/2006/main">
              <a:rPr lang="ur" altLang="ko-KR" sz="2800">
                <a:solidFill>
                  <a:schemeClr val="tx1">
                    <a:lumMod val="65000"/>
                    <a:lumOff val="35000"/>
                  </a:schemeClr>
                </a:solidFill>
              </a:rPr>
              <a:t>1 سموئیل</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حنا کا کوئی بیٹا نہیں تھا۔ تو وہ بہت غمگین تھی کہ اس نے خدا سے دعا کی۔ "اوہ، باپ خدا، اگر آپ مجھے ایک بیٹا دیتے ہیں، تو میں اسے اس کی زندگی کے تمام دنوں کے لیے آپ کے لیے دوں گا۔"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خُدا نے اُس کی دُعا یاد رکھی اور حنّہ کو سموئیل نام کا بیٹا عطا کیا۔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حنا نے اپنے بیٹے کو ہیکل میں خدا کی عبادت کرنے کے لیے دیا جیسا کہ اس نے پہلے دعا کی تھی۔</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سموئیل ہیکل میں خدا کی عبادت کرتا تھا۔ اس نے مردوں اور خدا کی طرف سے بہت زیادہ فضل حاصل کیا۔</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400">
                <a:solidFill>
                  <a:schemeClr val="tx1">
                    <a:lumMod val="65000"/>
                    <a:lumOff val="35000"/>
                  </a:schemeClr>
                </a:solidFill>
              </a:rPr>
              <a:t>چھوٹا سیموئیل ایک نوجوان لڑکا بننے کے لیے اچھی طرح سے بڑا ہوا۔ پھر، بعد میں، وہ ایک نبی بنا جس نے خدا کی آواز سنی۔</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موسیٰ نے مصر کے بادشاہ فرعون کو خدا کا حکم سنایا۔ "خداوند یوں فرماتا ہے: میرے لوگوں کو جانے دو تاکہ وہ میری عبادت کریں۔"</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3200">
                <a:solidFill>
                  <a:schemeClr val="tx1">
                    <a:lumMod val="65000"/>
                    <a:lumOff val="35000"/>
                  </a:schemeClr>
                </a:solidFill>
              </a:rPr>
              <a:t>خُدا نے حنا کی ساری دعا سنی، اُسے یاد رکھا اور اُس کا پورا جواب دیا۔</a:t>
            </a:r>
          </a:p>
          <a:p>
            <a:pPr algn="ctr"/>
            <a:endParaRPr lang="en-US" altLang="ko-KR" sz="3200">
              <a:solidFill>
                <a:schemeClr val="tx1">
                  <a:lumMod val="65000"/>
                  <a:lumOff val="35000"/>
                </a:schemeClr>
              </a:solidFill>
            </a:endParaRPr>
          </a:p>
          <a:p>
            <a:pPr xmlns:a="http://schemas.openxmlformats.org/drawingml/2006/main" algn="ctr">
              <a:bidi/>
            </a:pPr>
            <a:r xmlns:a="http://schemas.openxmlformats.org/drawingml/2006/main">
              <a:rPr lang="ur" altLang="ko-KR" sz="3200">
                <a:solidFill>
                  <a:schemeClr val="tx1">
                    <a:lumMod val="65000"/>
                    <a:lumOff val="35000"/>
                  </a:schemeClr>
                </a:solidFill>
              </a:rPr>
              <a:t>خدا ہماری ہر دعا سن رہا ہے۔</a:t>
            </a:r>
          </a:p>
          <a:p>
            <a:pPr algn="ctr"/>
            <a:endParaRPr lang="en-US" altLang="ko-KR" sz="3200">
              <a:solidFill>
                <a:schemeClr val="tx1">
                  <a:lumMod val="65000"/>
                  <a:lumOff val="35000"/>
                </a:schemeClr>
              </a:solidFill>
            </a:endParaRPr>
          </a:p>
          <a:p>
            <a:pPr xmlns:a="http://schemas.openxmlformats.org/drawingml/2006/main" algn="ctr">
              <a:bidi/>
            </a:pPr>
            <a:r xmlns:a="http://schemas.openxmlformats.org/drawingml/2006/main">
              <a:rPr lang="ur" altLang="ko-KR" sz="3200">
                <a:solidFill>
                  <a:schemeClr val="tx1">
                    <a:lumMod val="65000"/>
                    <a:lumOff val="35000"/>
                  </a:schemeClr>
                </a:solidFill>
              </a:rPr>
              <a:t>اس لیے ہمیں دعا کرنی چاہیے۔</a:t>
            </a:r>
          </a:p>
          <a:p>
            <a:pPr xmlns:a="http://schemas.openxmlformats.org/drawingml/2006/main" algn="ctr">
              <a:bidi/>
            </a:pPr>
            <a:r xmlns:a="http://schemas.openxmlformats.org/drawingml/2006/main">
              <a:rPr lang="ur" altLang="ko-KR" sz="3200">
                <a:solidFill>
                  <a:schemeClr val="tx1">
                    <a:lumMod val="65000"/>
                    <a:lumOff val="35000"/>
                  </a:schemeClr>
                </a:solidFill>
              </a:rPr>
              <a:t>سنجیدگی اور ایمانداری سے.</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3200"/>
              <a:t>خدا؟</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rgbClr val="C00000"/>
                </a:solidFill>
              </a:rPr>
              <a:t>خدا..</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خُدا نے ہماری دُعا سنی اور وفاداری سے جواب دیا۔</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a:t>
            </a:r>
            <a:r xmlns:a="http://schemas.openxmlformats.org/drawingml/2006/main">
              <a:rPr lang="ur" altLang="en-US" sz="4000">
                <a:solidFill>
                  <a:srgbClr val="FF0000"/>
                </a:solidFill>
              </a:rPr>
              <a:t> </a:t>
            </a:r>
            <a:r xmlns:a="http://schemas.openxmlformats.org/drawingml/2006/main">
              <a:rPr lang="ur" altLang="ko-KR" sz="4000">
                <a:solidFill>
                  <a:srgbClr val="FF0000"/>
                </a:solidFill>
              </a:rPr>
              <a:t>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حنا اتنی اداس کیوں تھی؟</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پیٹ میں درد کی وجہ سے</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پیسے نہ ہونے کی وجہ سے</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بیٹا نہ ہونے کی وجہ سے</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کیونکہ وہ بدصورت تھی۔</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rgbClr val="FF0000"/>
                </a:solidFill>
              </a:rPr>
              <a:t>③ </a:t>
            </a:r>
            <a:r xmlns:a="http://schemas.openxmlformats.org/drawingml/2006/main">
              <a:rPr lang="ur" altLang="ko-KR" sz="2800">
                <a:solidFill>
                  <a:srgbClr val="FF0000"/>
                </a:solidFill>
              </a:rPr>
              <a:t>بیٹا نہ ہونے کی وجہ سے</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اور لڑکا سموئیل قد میں اور خداوند اور آدمیوں کے نزدیک بڑھتا چلا گیا۔</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bidi/>
            </a:pPr>
            <a:r xmlns:a="http://schemas.openxmlformats.org/drawingml/2006/main">
              <a:rPr lang="ur" altLang="ko-KR" sz="2800">
                <a:solidFill>
                  <a:schemeClr val="tx1">
                    <a:lumMod val="65000"/>
                    <a:lumOff val="35000"/>
                  </a:schemeClr>
                </a:solidFill>
              </a:rPr>
              <a:t>1 سموئیل</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b="1">
                <a:solidFill>
                  <a:schemeClr val="tx1">
                    <a:lumMod val="50000"/>
                    <a:lumOff val="50000"/>
                  </a:schemeClr>
                </a:solidFill>
              </a:rPr>
              <a:t>نہیں.</a:t>
            </a:r>
            <a:r xmlns:a="http://schemas.openxmlformats.org/drawingml/2006/main">
              <a:rPr lang="ur" altLang="en-US" b="1">
                <a:solidFill>
                  <a:schemeClr val="tx1">
                    <a:lumMod val="50000"/>
                    <a:lumOff val="50000"/>
                  </a:schemeClr>
                </a:solidFill>
              </a:rPr>
              <a:t> </a:t>
            </a:r>
            <a:r xmlns:a="http://schemas.openxmlformats.org/drawingml/2006/main">
              <a:rPr lang="ur" altLang="ko-KR" b="1">
                <a:solidFill>
                  <a:schemeClr val="tx1">
                    <a:lumMod val="50000"/>
                    <a:lumOff val="50000"/>
                  </a:schemeClr>
                </a:solidFill>
              </a:rPr>
              <a:t>29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400"/>
              <a:t>کنگ ساؤل، اسرائیل کا پہلا بادشاہ</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خُداوند نے جواب دیا اُن کی بات سُن اور اُن کو بادشاہ عطا کر۔ تب سموئیل نے بنی اسرائیل سے کہا کہ سب لوگ اپنے اپنے شہر کو واپس چلے جائیں۔</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bidi/>
            </a:pPr>
            <a:r xmlns:a="http://schemas.openxmlformats.org/drawingml/2006/main">
              <a:rPr lang="ur" altLang="ko-KR" sz="2800">
                <a:solidFill>
                  <a:schemeClr val="tx1">
                    <a:lumMod val="65000"/>
                    <a:lumOff val="35000"/>
                  </a:schemeClr>
                </a:solidFill>
              </a:rPr>
              <a:t>1 سموئیل</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"ہمیں ایک بادشاہ کی ضرورت ہے!" اسرائیل کے لوگوں نے سموئیل کو اپنے لیے ایک بادشاہ دینے کو کہا۔</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"میں ان کو ایک بادشاہ دوں گا جیسا کہ وہ مانگیں گے۔" خدا نے سموئیل کو جواب دیا۔</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خدا نے ساؤل کو سموئیل کے پاس بھیجا۔ خدا نے سموئیل کو اسرائیل کا بادشاہ بننے کے لیے اپنے سر پر تیل ڈالنے دیا۔</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"یہ ہمارا رہنما ہے، ساؤل۔" سموئیل نے بنی اسرائیل کو بتایا کہ خدا نے ساؤل کو اسرائیل کا رہنما مقرر کیا۔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"ہرگز نہیں! خدا کون ہے؟ میں ایک خدا ہوں۔“ فرعون نے سختی سے انکار کیا۔</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400">
                <a:solidFill>
                  <a:schemeClr val="tx1">
                    <a:lumMod val="65000"/>
                    <a:lumOff val="35000"/>
                  </a:schemeClr>
                </a:solidFill>
              </a:rPr>
              <a:t>سب سے پہلے، ساؤل نے وفاداری سے خدا کی مرضی کے مطابق بنی اسرائیل کی اچھی رہنمائی کی۔ تاہم، وہ ایک برا بادشاہ بن گیا جس نے اپنے تکبر اور غرور کی وجہ سے خدا کی مرضی کو دھوکہ دیا۔</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3600">
                <a:solidFill>
                  <a:schemeClr val="tx1">
                    <a:lumMod val="65000"/>
                    <a:lumOff val="35000"/>
                  </a:schemeClr>
                </a:solidFill>
              </a:rPr>
              <a:t>پہلے تو ساؤل عاجز تھا۔</a:t>
            </a:r>
          </a:p>
          <a:p>
            <a:pPr xmlns:a="http://schemas.openxmlformats.org/drawingml/2006/main" algn="ctr">
              <a:bidi/>
            </a:pPr>
            <a:r xmlns:a="http://schemas.openxmlformats.org/drawingml/2006/main">
              <a:rPr lang="ur" altLang="ko-KR" sz="3600">
                <a:solidFill>
                  <a:schemeClr val="tx1">
                    <a:lumMod val="65000"/>
                    <a:lumOff val="35000"/>
                  </a:schemeClr>
                </a:solidFill>
              </a:rPr>
              <a:t>تاہم، بادشاہ بننے کے بعد،</a:t>
            </a:r>
          </a:p>
          <a:p>
            <a:pPr xmlns:a="http://schemas.openxmlformats.org/drawingml/2006/main" algn="ctr">
              <a:bidi/>
            </a:pPr>
            <a:r xmlns:a="http://schemas.openxmlformats.org/drawingml/2006/main">
              <a:rPr lang="ur" altLang="ko-KR" sz="3600">
                <a:solidFill>
                  <a:schemeClr val="tx1">
                    <a:lumMod val="65000"/>
                    <a:lumOff val="35000"/>
                  </a:schemeClr>
                </a:solidFill>
              </a:rPr>
              <a:t>اس نے مزید خدا کی مرضی نہیں مانی۔</a:t>
            </a:r>
          </a:p>
          <a:p>
            <a:pPr xmlns:a="http://schemas.openxmlformats.org/drawingml/2006/main" algn="ctr">
              <a:bidi/>
            </a:pPr>
            <a:r xmlns:a="http://schemas.openxmlformats.org/drawingml/2006/main">
              <a:rPr lang="ur" altLang="ko-KR" sz="3600">
                <a:solidFill>
                  <a:schemeClr val="tx1">
                    <a:lumMod val="65000"/>
                    <a:lumOff val="35000"/>
                  </a:schemeClr>
                </a:solidFill>
              </a:rPr>
              <a:t>وہ مغرور اور لالچی ہو گیا۔</a:t>
            </a:r>
          </a:p>
          <a:p>
            <a:pPr algn="ctr"/>
            <a:endParaRPr lang="en-US" altLang="ko-KR" sz="3600">
              <a:solidFill>
                <a:schemeClr val="tx1">
                  <a:lumMod val="65000"/>
                  <a:lumOff val="35000"/>
                </a:schemeClr>
              </a:solidFill>
            </a:endParaRPr>
          </a:p>
          <a:p>
            <a:pPr xmlns:a="http://schemas.openxmlformats.org/drawingml/2006/main" algn="ctr">
              <a:bidi/>
            </a:pPr>
            <a:r xmlns:a="http://schemas.openxmlformats.org/drawingml/2006/main">
              <a:rPr lang="ur" altLang="ko-KR" sz="3600">
                <a:solidFill>
                  <a:schemeClr val="tx1">
                    <a:lumMod val="65000"/>
                    <a:lumOff val="35000"/>
                  </a:schemeClr>
                </a:solidFill>
              </a:rPr>
              <a:t>جب آپ کا باپ خدا آپ کو اوپر اٹھاتا ہے تو آپ کو مسلسل فروتن رہنا پڑتا ہے۔</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3200"/>
              <a:t>خدا؟</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rgbClr val="C00000"/>
                </a:solidFill>
              </a:rPr>
              <a:t>خدا..</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اللہ عاجزوں کو پسند کرتا ہے،</a:t>
            </a:r>
          </a:p>
          <a:p>
            <a:r xmlns:a="http://schemas.openxmlformats.org/drawingml/2006/main">
              <a:rPr lang="ur" altLang="ko-KR" sz="3600">
                <a:solidFill>
                  <a:schemeClr val="tx1">
                    <a:lumMod val="65000"/>
                    <a:lumOff val="35000"/>
                  </a:schemeClr>
                </a:solidFill>
              </a:rPr>
              <a:t>لیکن مغرور کو رد کرتا ہے۔</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بنی اسرائیل نے سموئیل سے کیا پوچھا؟</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کھانا</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بادشاہ</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خدا کا کلام</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گھر</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rgbClr val="FF0000"/>
                </a:solidFill>
              </a:rPr>
              <a:t>② </a:t>
            </a:r>
            <a:r xmlns:a="http://schemas.openxmlformats.org/drawingml/2006/main">
              <a:rPr lang="ur" altLang="ko-KR" sz="2800">
                <a:solidFill>
                  <a:srgbClr val="FF0000"/>
                </a:solidFill>
              </a:rPr>
              <a:t>بادشاہ</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خُداوند نے جواب دیا اُن کی بات سُن اور اُن کو بادشاہ عطا کر۔ تب سموئیل نے بنی اسرائیل سے کہا کہ سب لوگ اپنے اپنے شہر کو واپس چلے جائیں۔</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bidi/>
            </a:pPr>
            <a:r xmlns:a="http://schemas.openxmlformats.org/drawingml/2006/main">
              <a:rPr lang="ur" altLang="ko-KR" sz="2800">
                <a:solidFill>
                  <a:schemeClr val="tx1">
                    <a:lumMod val="65000"/>
                    <a:lumOff val="35000"/>
                  </a:schemeClr>
                </a:solidFill>
              </a:rPr>
              <a:t>1 سموئیل</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b="1">
                <a:solidFill>
                  <a:schemeClr val="tx1">
                    <a:lumMod val="50000"/>
                    <a:lumOff val="50000"/>
                  </a:schemeClr>
                </a:solidFill>
              </a:rPr>
              <a:t>نہیں.</a:t>
            </a:r>
            <a:r xmlns:a="http://schemas.openxmlformats.org/drawingml/2006/main">
              <a:rPr lang="ur" altLang="en-US" b="1">
                <a:solidFill>
                  <a:schemeClr val="tx1">
                    <a:lumMod val="50000"/>
                    <a:lumOff val="50000"/>
                  </a:schemeClr>
                </a:solidFill>
              </a:rPr>
              <a:t> </a:t>
            </a:r>
            <a:r xmlns:a="http://schemas.openxmlformats.org/drawingml/2006/main">
              <a:rPr lang="ur" altLang="ko-KR" b="1">
                <a:solidFill>
                  <a:schemeClr val="tx1">
                    <a:lumMod val="50000"/>
                    <a:lumOff val="50000"/>
                  </a:schemeClr>
                </a:solidFill>
              </a:rPr>
              <a:t>30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t>نوجوان لڑکا، ڈیوڈ جس نے گولیتھ کو مارا۔</a:t>
            </a:r>
            <a:r xmlns:a="http://schemas.openxmlformats.org/drawingml/2006/main">
              <a:rPr lang="ur"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داؤد نے فلستی سے کہا، "تو تلوار، نیزہ اور برچھی لے کر میرے خلاف آتا ہے، لیکن میں رب الافواج اسرائیل کے لشکروں کے خدا کے نام سے تیرے خلاف آتا ہوں جس کی تو نے مخالفت کی ہے۔</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bidi/>
            </a:pPr>
            <a:r xmlns:a="http://schemas.openxmlformats.org/drawingml/2006/main">
              <a:rPr lang="ur" altLang="ko-KR" sz="2800">
                <a:solidFill>
                  <a:schemeClr val="tx1">
                    <a:lumMod val="65000"/>
                    <a:lumOff val="35000"/>
                  </a:schemeClr>
                </a:solidFill>
              </a:rPr>
              <a:t>1 سموئیل</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500">
                <a:solidFill>
                  <a:schemeClr val="tx1">
                    <a:lumMod val="65000"/>
                    <a:lumOff val="35000"/>
                  </a:schemeClr>
                </a:solidFill>
              </a:rPr>
              <a:t>فلستیوں کے کیمپ میں جالوت نام کا ایک بڑا سپاہی تھا۔ اس نے لڑائی شروع کر کے خدا کے نام کی توہین کی۔</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400">
                <a:solidFill>
                  <a:schemeClr val="tx1">
                    <a:lumMod val="65000"/>
                    <a:lumOff val="35000"/>
                  </a:schemeClr>
                </a:solidFill>
              </a:rPr>
              <a:t>خوفزدہ ہونے کی وجہ سے کسی کو اس کے خلاف لڑنے کی ہمت نہ ہوئی۔</a:t>
            </a:r>
          </a:p>
          <a:p>
            <a:r xmlns:a="http://schemas.openxmlformats.org/drawingml/2006/main">
              <a:rPr lang="ur" altLang="ko-KR" sz="2400">
                <a:solidFill>
                  <a:schemeClr val="tx1">
                    <a:lumMod val="65000"/>
                    <a:lumOff val="35000"/>
                  </a:schemeClr>
                </a:solidFill>
              </a:rPr>
              <a:t>اُس وقت، نوجوان لڑکے، داؤد نے بادشاہ ساؤل سے کہا، "میں جا کر اُس سے لڑوں گا۔"</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'اگر خدا میرے ساتھ ہو تو میں اسے شکست دے سکتا ہوں۔'</a:t>
            </a:r>
          </a:p>
          <a:p>
            <a:r xmlns:a="http://schemas.openxmlformats.org/drawingml/2006/main">
              <a:rPr lang="ur" altLang="ko-KR" sz="2800">
                <a:solidFill>
                  <a:schemeClr val="tx1">
                    <a:lumMod val="65000"/>
                    <a:lumOff val="35000"/>
                  </a:schemeClr>
                </a:solidFill>
              </a:rPr>
              <a:t>داؤد پانچ ہموار پتھروں کے ساتھ گولیت کے پاس پہنچا۔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موسیٰ نے خدا سے دعا کی۔ "خداوند، براہ کرم مجھے بتائیں کہ آپ اب سے کیا کریں گے۔"</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500">
                <a:solidFill>
                  <a:schemeClr val="tx1">
                    <a:lumMod val="65000"/>
                    <a:lumOff val="35000"/>
                  </a:schemeClr>
                </a:solidFill>
              </a:rPr>
              <a:t>داؤد نے جالوت سے کہا جو تلوار اور نیزہ لے کر اس کے خلاف آیا تھا۔ "میں یہوواہ خدا کے نام پر تم سے لڑتا ہوں!"</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600">
                <a:solidFill>
                  <a:schemeClr val="tx1">
                    <a:lumMod val="65000"/>
                    <a:lumOff val="35000"/>
                  </a:schemeClr>
                </a:solidFill>
              </a:rPr>
              <a:t>داؤد نے ایک پتھر پھینکا اور جالوت کے ماتھے پر مارا۔</a:t>
            </a:r>
          </a:p>
          <a:p>
            <a:r xmlns:a="http://schemas.openxmlformats.org/drawingml/2006/main">
              <a:rPr lang="ur" altLang="ko-KR" sz="2600">
                <a:solidFill>
                  <a:schemeClr val="tx1">
                    <a:lumMod val="65000"/>
                    <a:lumOff val="35000"/>
                  </a:schemeClr>
                </a:solidFill>
              </a:rPr>
              <a:t>داؤد نے خدا کی مدد سے اس جنگ میں فتح حاصل کی۔</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3200">
                <a:solidFill>
                  <a:schemeClr val="tx1">
                    <a:lumMod val="65000"/>
                    <a:lumOff val="35000"/>
                  </a:schemeClr>
                </a:solidFill>
              </a:rPr>
              <a:t>اسرائیلی فوجی ڈر گئے۔</a:t>
            </a:r>
            <a:r xmlns:a="http://schemas.openxmlformats.org/drawingml/2006/main">
              <a:rPr lang="ur" altLang="en-US" sz="3200">
                <a:solidFill>
                  <a:schemeClr val="tx1">
                    <a:lumMod val="65000"/>
                    <a:lumOff val="35000"/>
                  </a:schemeClr>
                </a:solidFill>
              </a:rPr>
              <a:t> </a:t>
            </a:r>
            <a:r xmlns:a="http://schemas.openxmlformats.org/drawingml/2006/main">
              <a:rPr lang="ur" altLang="ko-KR" sz="3200">
                <a:solidFill>
                  <a:schemeClr val="tx1">
                    <a:lumMod val="65000"/>
                    <a:lumOff val="35000"/>
                  </a:schemeClr>
                </a:solidFill>
              </a:rPr>
              <a:t>دیو گولیاتھ کا۔ وہ اس سے ڈرتے تھے۔</a:t>
            </a:r>
          </a:p>
          <a:p>
            <a:pPr xmlns:a="http://schemas.openxmlformats.org/drawingml/2006/main" algn="ctr">
              <a:bidi/>
            </a:pPr>
            <a:r xmlns:a="http://schemas.openxmlformats.org/drawingml/2006/main">
              <a:rPr lang="ur" altLang="ko-KR" sz="3200">
                <a:solidFill>
                  <a:schemeClr val="tx1">
                    <a:lumMod val="65000"/>
                    <a:lumOff val="35000"/>
                  </a:schemeClr>
                </a:solidFill>
              </a:rPr>
              <a:t>تاہم، داؤد، جو خدا کی حفاظت پر یقین رکھتا تھا، اس کے خلاف بہادری سے لڑا اور اسے شکست دی۔</a:t>
            </a:r>
          </a:p>
          <a:p>
            <a:pPr xmlns:a="http://schemas.openxmlformats.org/drawingml/2006/main" algn="ctr">
              <a:bidi/>
            </a:pPr>
            <a:r xmlns:a="http://schemas.openxmlformats.org/drawingml/2006/main">
              <a:rPr lang="ur" altLang="ko-KR" sz="3200">
                <a:solidFill>
                  <a:schemeClr val="tx1">
                    <a:lumMod val="65000"/>
                    <a:lumOff val="35000"/>
                  </a:schemeClr>
                </a:solidFill>
              </a:rPr>
              <a:t>ہمیں یقین رکھنا چاہئے کہ خدا ہمیشہ ہماری حفاظت کرتا ہے۔ ہم اس یقین کے ذریعے ہمت رکھ سکتے ہیں کہ خدا کسی بھی حالت میں ہماری حفاظت کرے گا۔</a:t>
            </a:r>
          </a:p>
          <a:p>
            <a:pPr xmlns:a="http://schemas.openxmlformats.org/drawingml/2006/main" algn="ctr">
              <a:bidi/>
            </a:pPr>
            <a:r xmlns:a="http://schemas.openxmlformats.org/drawingml/2006/main">
              <a:rPr lang="ur" altLang="ko-KR" sz="3200">
                <a:solidFill>
                  <a:schemeClr val="tx1">
                    <a:lumMod val="65000"/>
                    <a:lumOff val="35000"/>
                  </a:schemeClr>
                </a:solidFill>
              </a:rPr>
              <a:t>ہمت جو خدا پر یقین سے ہے کسی بھی خوف پر قابو پا سکتی ہے۔</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3200"/>
              <a:t>خدا؟</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rgbClr val="C00000"/>
                </a:solidFill>
              </a:rPr>
              <a:t>خدا..</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خدا ان لوگوں کو فتح دیتا ہے جو اس کے لئے لڑتے ہیں۔</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وہ کیا تھا جو ڈیوڈ نے جالوت پر پھینکا تھا؟</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تلوار</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نیزہ</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پتھر</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ڈھال</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rgbClr val="FF0000"/>
                </a:solidFill>
              </a:rPr>
              <a:t>③ </a:t>
            </a:r>
            <a:r xmlns:a="http://schemas.openxmlformats.org/drawingml/2006/main">
              <a:rPr lang="ur" altLang="ko-KR" sz="2800">
                <a:solidFill>
                  <a:srgbClr val="FF0000"/>
                </a:solidFill>
              </a:rPr>
              <a:t>پتھر</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داؤد نے فلستی سے کہا، "تو تلوار، نیزہ اور برچھی لے کر میرے خلاف آتا ہے، لیکن میں رب الافواج اسرائیل کے لشکروں کے خدا کے نام سے تیرے خلاف آتا ہوں جس کی تو نے مخالفت کی ہے۔</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bidi/>
            </a:pPr>
            <a:r xmlns:a="http://schemas.openxmlformats.org/drawingml/2006/main">
              <a:rPr lang="ur" altLang="ko-KR" sz="2800">
                <a:solidFill>
                  <a:schemeClr val="tx1">
                    <a:lumMod val="65000"/>
                    <a:lumOff val="35000"/>
                  </a:schemeClr>
                </a:solidFill>
              </a:rPr>
              <a:t>1 سموئیل</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700">
                <a:solidFill>
                  <a:schemeClr val="tx1">
                    <a:lumMod val="65000"/>
                    <a:lumOff val="35000"/>
                  </a:schemeClr>
                </a:solidFill>
              </a:rPr>
              <a:t>خدا نے پورے مصر پر دس آفتیں نازل کیں۔ مصری عوام اور فرعون یہ جان چکے ہیں کہ حقیقی خدا کون ہے۔</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موسیٰ، اپنے تمام اسرائیلیوں کے ساتھ ابھی مصر سے نکل جا۔ فرعون کے پاس ان کے جانے کے سوا کوئی چارہ نہیں تھا۔</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3600">
                <a:solidFill>
                  <a:schemeClr val="tx1">
                    <a:lumMod val="65000"/>
                    <a:lumOff val="35000"/>
                  </a:schemeClr>
                </a:solidFill>
              </a:rPr>
              <a:t>فرعون کا خیال تھا کہ وہ خدا کو نظر انداز کرنے میں سب سے زیادہ طاقتور ہے۔</a:t>
            </a:r>
            <a:r xmlns:a="http://schemas.openxmlformats.org/drawingml/2006/main">
              <a:rPr lang="ur"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bidi/>
            </a:pPr>
            <a:r xmlns:a="http://schemas.openxmlformats.org/drawingml/2006/main">
              <a:rPr lang="ur" altLang="ko-KR" sz="3600">
                <a:solidFill>
                  <a:schemeClr val="tx1">
                    <a:lumMod val="65000"/>
                    <a:lumOff val="35000"/>
                  </a:schemeClr>
                </a:solidFill>
              </a:rPr>
              <a:t>اس لیے اسے بڑی تباہی کا سامنا کرنا پڑا۔</a:t>
            </a:r>
          </a:p>
          <a:p>
            <a:pPr algn="ctr"/>
            <a:endParaRPr lang="en-US" altLang="ko-KR" sz="3600">
              <a:solidFill>
                <a:schemeClr val="tx1">
                  <a:lumMod val="65000"/>
                  <a:lumOff val="35000"/>
                </a:schemeClr>
              </a:solidFill>
            </a:endParaRPr>
          </a:p>
          <a:p>
            <a:pPr xmlns:a="http://schemas.openxmlformats.org/drawingml/2006/main" algn="ctr">
              <a:bidi/>
            </a:pPr>
            <a:r xmlns:a="http://schemas.openxmlformats.org/drawingml/2006/main">
              <a:rPr lang="ur" altLang="ko-KR" sz="3600">
                <a:solidFill>
                  <a:schemeClr val="tx1">
                    <a:lumMod val="65000"/>
                    <a:lumOff val="35000"/>
                  </a:schemeClr>
                </a:solidFill>
              </a:rPr>
              <a:t>ہمیں اقرار کرنا ہوگا کہ اللہ تعالیٰ ہم نہیں ہے۔</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ur" altLang="ko-KR" sz="3600">
                <a:solidFill>
                  <a:schemeClr val="tx1">
                    <a:lumMod val="65000"/>
                    <a:lumOff val="35000"/>
                  </a:schemeClr>
                </a:solidFill>
              </a:rPr>
              <a:t>جب خُداوند نے دیکھا کہ وہ دیکھنے کے لیے اُس پار گیا ہے تو خُدا نے اُسے بُلایا</a:t>
            </a:r>
          </a:p>
          <a:p>
            <a:r xmlns:a="http://schemas.openxmlformats.org/drawingml/2006/main">
              <a:rPr lang="ur" altLang="ko-KR" sz="3600">
                <a:solidFill>
                  <a:schemeClr val="tx1">
                    <a:lumMod val="65000"/>
                    <a:lumOff val="35000"/>
                  </a:schemeClr>
                </a:solidFill>
              </a:rPr>
              <a:t>جھاڑی کے اندر سے،</a:t>
            </a:r>
          </a:p>
          <a:p>
            <a:r xmlns:a="http://schemas.openxmlformats.org/drawingml/2006/main">
              <a:rPr lang="ur" altLang="ko-KR" sz="3600">
                <a:solidFill>
                  <a:schemeClr val="tx1">
                    <a:lumMod val="65000"/>
                    <a:lumOff val="35000"/>
                  </a:schemeClr>
                </a:solidFill>
              </a:rPr>
              <a:t>"موسیٰ! موسیٰ!" اور موسیٰ نے کہا میں حاضر ہوں۔</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bidi/>
            </a:pPr>
            <a:r xmlns:a="http://schemas.openxmlformats.org/drawingml/2006/main">
              <a:rPr lang="ur" altLang="ko-KR" sz="2800">
                <a:solidFill>
                  <a:schemeClr val="tx1">
                    <a:lumMod val="65000"/>
                    <a:lumOff val="35000"/>
                  </a:schemeClr>
                </a:solidFill>
              </a:rPr>
              <a:t>ہجرت</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3200"/>
              <a:t>خدا؟</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rgbClr val="C00000"/>
                </a:solidFill>
              </a:rPr>
              <a:t>خدا..</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خدا مختلف شکلوں کے بتوں یا دوسرے جھوٹے خدا ہیں۔</a:t>
            </a:r>
          </a:p>
          <a:p>
            <a:r xmlns:a="http://schemas.openxmlformats.org/drawingml/2006/main">
              <a:rPr lang="ur" altLang="ko-KR" sz="3600">
                <a:solidFill>
                  <a:schemeClr val="tx1">
                    <a:lumMod val="65000"/>
                    <a:lumOff val="35000"/>
                  </a:schemeClr>
                </a:solidFill>
              </a:rPr>
              <a:t>خدا زندہ ہے اور اپنی زبردست طاقت کے ساتھ کام کر رہا ہے۔</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خدا نے مصر پر کتنی آفتیں نازل کیں؟</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پانچ</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سات</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بارہ</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دس</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rgbClr val="FF0000"/>
                </a:solidFill>
              </a:rPr>
              <a:t>④ </a:t>
            </a:r>
            <a:r xmlns:a="http://schemas.openxmlformats.org/drawingml/2006/main">
              <a:rPr lang="ur" altLang="ko-KR" sz="2800">
                <a:solidFill>
                  <a:srgbClr val="FF0000"/>
                </a:solidFill>
              </a:rPr>
              <a:t>دس</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ur" altLang="ko-KR" sz="3600">
                <a:solidFill>
                  <a:schemeClr val="tx1">
                    <a:lumMod val="65000"/>
                    <a:lumOff val="35000"/>
                  </a:schemeClr>
                </a:solidFill>
              </a:rPr>
              <a:t>اور مصری جان لیں گے کہ میں خداوند ہوں جب میں مصر پر اپنا ہاتھ بڑھاؤں گا اور بنی اسرائیل کو وہاں سے نکالوں گا۔</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bidi/>
            </a:pPr>
            <a:r xmlns:a="http://schemas.openxmlformats.org/drawingml/2006/main">
              <a:rPr lang="ur" altLang="ko-KR" sz="2800">
                <a:solidFill>
                  <a:schemeClr val="tx1">
                    <a:lumMod val="65000"/>
                    <a:lumOff val="35000"/>
                  </a:schemeClr>
                </a:solidFill>
              </a:rPr>
              <a:t>ہجرت</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b="1">
                <a:solidFill>
                  <a:schemeClr val="tx1">
                    <a:lumMod val="50000"/>
                    <a:lumOff val="50000"/>
                  </a:schemeClr>
                </a:solidFill>
              </a:rPr>
              <a:t>نہیں. 18</a:t>
            </a:r>
            <a:r xmlns:a="http://schemas.openxmlformats.org/drawingml/2006/main">
              <a:rPr lang="ur" altLang="en-US" b="1">
                <a:solidFill>
                  <a:schemeClr val="tx1">
                    <a:lumMod val="50000"/>
                    <a:lumOff val="50000"/>
                  </a:schemeClr>
                </a:solidFill>
              </a:rPr>
              <a:t> </a:t>
            </a:r>
            <a:r xmlns:a="http://schemas.openxmlformats.org/drawingml/2006/main">
              <a:rPr lang="ur" altLang="ko-KR" b="1">
                <a:solidFill>
                  <a:schemeClr val="tx1">
                    <a:lumMod val="50000"/>
                    <a:lumOff val="50000"/>
                  </a:schemeClr>
                </a:solidFill>
              </a:rPr>
              <a:t>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400"/>
              <a:t>بادل کا ایک ستون</a:t>
            </a:r>
          </a:p>
          <a:p>
            <a:pPr xmlns:a="http://schemas.openxmlformats.org/drawingml/2006/main" algn="ctr">
              <a:bidi/>
            </a:pPr>
            <a:r xmlns:a="http://schemas.openxmlformats.org/drawingml/2006/main">
              <a:rPr lang="ur" altLang="ko-KR" sz="4400"/>
              <a:t>اور آگ کا ستون</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دن کو خُداوند بادل کے ستون میں اُن کی راہنمائی کرنے کے لیے اُن کے آگے آگے جاتا تھا اور رات کو آگ کے ستون میں اُن کو روشنی دیتا تھا تاکہ وہ دن یا رات سفر کر سکیں۔</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bidi/>
            </a:pPr>
            <a:r xmlns:a="http://schemas.openxmlformats.org/drawingml/2006/main">
              <a:rPr lang="ur" altLang="ko-KR" sz="2800">
                <a:solidFill>
                  <a:schemeClr val="tx1">
                    <a:lumMod val="65000"/>
                    <a:lumOff val="35000"/>
                  </a:schemeClr>
                </a:solidFill>
              </a:rPr>
              <a:t>خروج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بنی اسرائیل 430 سال تک مصر میں رہے۔ وہ 430 سال کے اختتام پر وعدہ شدہ سرزمین کنعان میں واپس جانے کے لیے مصر سے نکلے۔</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"ہم صحیح راستہ کیسے حاصل کر سکتے ہیں؟"، "اگر ہم راستے میں برے لوگوں سے ملیں تو کیا ہوگا؟" وہ بہت پریشان ہوئے۔</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اُس وقت، خُدا نے اُنہیں ثبوت دکھایا کہ وہ اُن کی رہنمائی کر رہا تھا۔ یہ بادل کا ستون تھا۔</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رات کو یہ آگ کا ستون بن گیا۔ اس طرح اللہ تعالیٰ نے دن رات ان کی رہنمائی کی۔</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400">
                <a:solidFill>
                  <a:schemeClr val="tx1">
                    <a:lumMod val="65000"/>
                    <a:lumOff val="35000"/>
                  </a:schemeClr>
                </a:solidFill>
              </a:rPr>
              <a:t>"ہم ڈرنے والے نہیں، کیونکہ اللہ ہمارے ساتھ ہے!" بنی اسرائیل نے بادل کے ستون اور آگ کے ستون سے ان کی رہنمائی کے لیے خدا کا شکر ادا کیا۔</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ur" altLang="ko-KR" sz="2800">
                <a:solidFill>
                  <a:schemeClr val="tx1">
                    <a:lumMod val="65000"/>
                    <a:lumOff val="35000"/>
                  </a:schemeClr>
                </a:solidFill>
              </a:rPr>
              <a:t>ایک دن جب موسیٰ نے ایک مصری کو ایک اسرائیلی کو مارتے ہوئے دیکھا تو غصے میں آگئے، اپنی قوم کا ساتھ دیا اور مصری کو مار ڈالا۔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a:t>
            </a:r>
            <a:r xmlns:a="http://schemas.openxmlformats.org/drawingml/2006/main">
              <a:rPr lang="ur" altLang="en-US" sz="4000">
                <a:solidFill>
                  <a:srgbClr val="FF0000"/>
                </a:solidFill>
              </a:rPr>
              <a:t> </a:t>
            </a:r>
            <a:r xmlns:a="http://schemas.openxmlformats.org/drawingml/2006/main">
              <a:rPr lang="ur" altLang="ko-KR" sz="4000">
                <a:solidFill>
                  <a:srgbClr val="FF0000"/>
                </a:solidFill>
              </a:rPr>
              <a:t>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3600">
                <a:solidFill>
                  <a:schemeClr val="tx1">
                    <a:lumMod val="65000"/>
                    <a:lumOff val="35000"/>
                  </a:schemeClr>
                </a:solidFill>
              </a:rPr>
              <a:t>جب بہت سے اسرائیلی لوگ خطرناک ریگستان سے گزرے تو خدا نے انہیں ثبوت دکھایا کہ اس نے بادل کے ستون اور آگ کے ستون سے ان کی رہنمائی اور حفاظت کی۔</a:t>
            </a:r>
          </a:p>
          <a:p>
            <a:pPr algn="ctr"/>
            <a:endParaRPr lang="en-US" altLang="ko-KR" sz="3600">
              <a:solidFill>
                <a:schemeClr val="tx1">
                  <a:lumMod val="65000"/>
                  <a:lumOff val="35000"/>
                </a:schemeClr>
              </a:solidFill>
            </a:endParaRPr>
          </a:p>
          <a:p>
            <a:pPr xmlns:a="http://schemas.openxmlformats.org/drawingml/2006/main" algn="ctr">
              <a:bidi/>
            </a:pPr>
            <a:r xmlns:a="http://schemas.openxmlformats.org/drawingml/2006/main">
              <a:rPr lang="ur" altLang="ko-KR" sz="3600">
                <a:solidFill>
                  <a:schemeClr val="tx1">
                    <a:lumMod val="65000"/>
                    <a:lumOff val="35000"/>
                  </a:schemeClr>
                </a:solidFill>
              </a:rPr>
              <a:t>اب، خدا میرے ساتھ ہے اور میری حفاظت کرتا ہے۔ آئیے اللہ کا شکر ادا کریں۔</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3200"/>
              <a:t>خدا؟</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rgbClr val="C00000"/>
                </a:solidFill>
              </a:rPr>
              <a:t>خدا..</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خدا ہمیشہ ہمارے ساتھ ہے۔</a:t>
            </a:r>
          </a:p>
          <a:p>
            <a:r xmlns:a="http://schemas.openxmlformats.org/drawingml/2006/main">
              <a:rPr lang="ur" altLang="ko-KR" sz="3600">
                <a:solidFill>
                  <a:schemeClr val="tx1">
                    <a:lumMod val="65000"/>
                    <a:lumOff val="35000"/>
                  </a:schemeClr>
                </a:solidFill>
              </a:rPr>
              <a:t>اور وہ دن رات ہماری حفاظت کرتا ہے۔</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جب بنی اسرائیل مصر سے نکلے تو خدا نے انہیں کیا ہدایت دی؟</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بادل کا ستون اور آگ کا ستون</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پرندہ اور مچھلی</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سورج اور چاند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کتا اور بلی</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rgbClr val="FF0000"/>
                </a:solidFill>
              </a:rPr>
              <a:t>① </a:t>
            </a:r>
            <a:r xmlns:a="http://schemas.openxmlformats.org/drawingml/2006/main">
              <a:rPr lang="ur" altLang="ko-KR" sz="2800">
                <a:solidFill>
                  <a:srgbClr val="FF0000"/>
                </a:solidFill>
              </a:rPr>
              <a:t>بادل کا ستون اور آگ کا ستون</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دن کو خُداوند بادل کے ستون میں اُن کی راہنمائی کرنے کے لیے اُن کے آگے آگے جاتا تھا اور رات کو آگ کے ستون میں اُن کو روشنی دیتا تھا تاکہ وہ دن یا رات سفر کر سکیں۔</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bidi/>
            </a:pPr>
            <a:r xmlns:a="http://schemas.openxmlformats.org/drawingml/2006/main">
              <a:rPr lang="ur" altLang="ko-KR" sz="2800">
                <a:solidFill>
                  <a:schemeClr val="tx1">
                    <a:lumMod val="65000"/>
                    <a:lumOff val="35000"/>
                  </a:schemeClr>
                </a:solidFill>
              </a:rPr>
              <a:t>خروج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b="1">
                <a:solidFill>
                  <a:schemeClr val="tx1">
                    <a:lumMod val="50000"/>
                    <a:lumOff val="50000"/>
                  </a:schemeClr>
                </a:solidFill>
              </a:rPr>
              <a:t>نمبر 19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400"/>
              <a:t>بنی اسرائیل خشک زمین پر منقسم سمندر سے گزر رہے ہیں۔</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تب موسیٰ نے اپنا ہاتھ سمندر پر بڑھایا اور اس ساری رات خداوند نے مشرقی ہوا کے ساتھ سمندر کو پیچھے ہٹا دیا اور اسے خشک زمین میں تبدیل کر دیا۔ پانی تقسیم ہو گیا،</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bidi/>
            </a:pPr>
            <a:r xmlns:a="http://schemas.openxmlformats.org/drawingml/2006/main">
              <a:rPr lang="ur" altLang="ko-KR" sz="2800">
                <a:solidFill>
                  <a:schemeClr val="tx1">
                    <a:lumMod val="65000"/>
                    <a:lumOff val="35000"/>
                  </a:schemeClr>
                </a:solidFill>
              </a:rPr>
              <a:t>ہجرت</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14:</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موسیٰ اور بنی اسرائیل کنعان کے راستے میں بحیرہ احمر سے ملے۔</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مصری نے بنی اسرائیل کو دوبارہ پکڑنے کے لیے ان کا تعاقب کیا۔</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پھر، ایک حیرت انگیز بات ہوئی! خدا نے بحیرہ احمر کو تقسیم کیا اور بنی اسرائیل کو خشک زمین پر چلنے دیا۔</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مصری سپاہیوں نے ان کا تعاقب کیا، لیکن سمندر دوبارہ واپس چلا گیا، تمام مصری سپاہی سمندر میں بہہ گئے۔ ان میں سے ایک بھی زندہ نہیں بچا۔</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ur" altLang="ko-KR" sz="2800">
                <a:solidFill>
                  <a:schemeClr val="tx1">
                    <a:lumMod val="65000"/>
                    <a:lumOff val="35000"/>
                  </a:schemeClr>
                </a:solidFill>
              </a:rPr>
              <a:t>جب فرعون کو یہ خبر ملی تو موسیٰ اس سے ڈر گئے اور مصر کے محل سے بھاگ کر مدین کے صحرا میں رہنے لگے۔</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ہمیں بچانے کے لیے ہم خُدا کا شکر ادا کرتے ہیں! تمام اسرائیلیوں نے بڑی خوشی کے ساتھ خوشی کے گیت گائے۔</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3600">
                <a:solidFill>
                  <a:schemeClr val="tx1">
                    <a:lumMod val="65000"/>
                    <a:lumOff val="35000"/>
                  </a:schemeClr>
                </a:solidFill>
              </a:rPr>
              <a:t>خدا نے بنی اسرائیل کو ان کی مایوس کن صورتحال سے بچایا۔</a:t>
            </a:r>
          </a:p>
          <a:p>
            <a:pPr algn="ctr"/>
            <a:endParaRPr lang="en-US" altLang="ko-KR" sz="3600">
              <a:solidFill>
                <a:schemeClr val="tx1">
                  <a:lumMod val="65000"/>
                  <a:lumOff val="35000"/>
                </a:schemeClr>
              </a:solidFill>
            </a:endParaRPr>
          </a:p>
          <a:p>
            <a:pPr xmlns:a="http://schemas.openxmlformats.org/drawingml/2006/main" algn="ctr">
              <a:bidi/>
            </a:pPr>
            <a:r xmlns:a="http://schemas.openxmlformats.org/drawingml/2006/main">
              <a:rPr lang="ur" altLang="ko-KR" sz="3600">
                <a:solidFill>
                  <a:schemeClr val="tx1">
                    <a:lumMod val="65000"/>
                    <a:lumOff val="35000"/>
                  </a:schemeClr>
                </a:solidFill>
              </a:rPr>
              <a:t>میں بھی گناہ کی وجہ سے مرنے کی حالت میں تھا، لیکن خدا نے مجھے بچانے کے لیے یسوع کو بھیجا!</a:t>
            </a:r>
          </a:p>
          <a:p>
            <a:pPr xmlns:a="http://schemas.openxmlformats.org/drawingml/2006/main" algn="ctr">
              <a:bidi/>
            </a:pPr>
            <a:r xmlns:a="http://schemas.openxmlformats.org/drawingml/2006/main">
              <a:rPr lang="ur" altLang="ko-KR" sz="3600">
                <a:solidFill>
                  <a:schemeClr val="tx1">
                    <a:lumMod val="65000"/>
                    <a:lumOff val="35000"/>
                  </a:schemeClr>
                </a:solidFill>
              </a:rPr>
              <a:t>خدا نے مجھے ابدی موت سے بچایا!</a:t>
            </a:r>
          </a:p>
          <a:p>
            <a:pPr xmlns:a="http://schemas.openxmlformats.org/drawingml/2006/main" algn="ctr">
              <a:bidi/>
            </a:pPr>
            <a:r xmlns:a="http://schemas.openxmlformats.org/drawingml/2006/main">
              <a:rPr lang="ur" altLang="ko-KR" sz="3600">
                <a:solidFill>
                  <a:schemeClr val="tx1">
                    <a:lumMod val="65000"/>
                    <a:lumOff val="35000"/>
                  </a:schemeClr>
                </a:solidFill>
              </a:rPr>
              <a:t>اوہ، باپ خدا، آپ کا بہت شکریہ!</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3200"/>
              <a:t>خدا ہے؟</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rgbClr val="C00000"/>
                </a:solidFill>
              </a:rPr>
              <a:t>خدا</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خدا ہمارا نجات دہندہ ہے جو اپنے لوگوں کو شاندار طریقے سے بچاتا ہے۔</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بنی اسرائیل بحیرہ احمر کے پار کیسے گئے؟</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اللہ نے ان کے لیے ایک بڑا جہاز بھیجا۔</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خدا انہیں سمندر کے پانی پر چلنے دے۔</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خدا نے بحیرہ احمر کو تقسیم کیا اور انہیں چلنے دیا۔</a:t>
            </a:r>
          </a:p>
          <a:p>
            <a:r xmlns:a="http://schemas.openxmlformats.org/drawingml/2006/main">
              <a:rPr lang="ur" altLang="ko-KR" sz="2800">
                <a:solidFill>
                  <a:schemeClr val="tx1">
                    <a:lumMod val="65000"/>
                    <a:lumOff val="35000"/>
                  </a:schemeClr>
                </a:solidFill>
              </a:rPr>
              <a:t>خشک زمین.</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خدا انہیں سمندر پر اڑنے دے</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rgbClr val="FF0000"/>
                </a:solidFill>
              </a:rPr>
              <a:t>③ </a:t>
            </a:r>
            <a:r xmlns:a="http://schemas.openxmlformats.org/drawingml/2006/main">
              <a:rPr lang="ur" altLang="ko-KR" sz="2800">
                <a:solidFill>
                  <a:srgbClr val="FF0000"/>
                </a:solidFill>
              </a:rPr>
              <a:t>خدا نے بحیرہ احمر کو تقسیم کیا اور انہیں چلنے دیا۔</a:t>
            </a:r>
          </a:p>
          <a:p>
            <a:r xmlns:a="http://schemas.openxmlformats.org/drawingml/2006/main">
              <a:rPr lang="ur" altLang="ko-KR" sz="2800">
                <a:solidFill>
                  <a:srgbClr val="FF0000"/>
                </a:solidFill>
              </a:rPr>
              <a:t>خشک زمین.</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تب موسیٰ نے اپنا ہاتھ سمندر پر بڑھایا اور اس ساری رات خداوند نے مشرقی ہوا کے ساتھ سمندر کو پیچھے ہٹا دیا اور اسے خشک زمین میں تبدیل کر دیا۔ پانی تقسیم ہو گیا،</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bidi/>
            </a:pPr>
            <a:r xmlns:a="http://schemas.openxmlformats.org/drawingml/2006/main">
              <a:rPr lang="ur" altLang="ko-KR" sz="2800">
                <a:solidFill>
                  <a:schemeClr val="tx1">
                    <a:lumMod val="65000"/>
                    <a:lumOff val="35000"/>
                  </a:schemeClr>
                </a:solidFill>
              </a:rPr>
              <a:t>ہجرت</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14:</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b="1">
                <a:solidFill>
                  <a:schemeClr val="tx1">
                    <a:lumMod val="50000"/>
                    <a:lumOff val="50000"/>
                  </a:schemeClr>
                </a:solidFill>
              </a:rPr>
              <a:t>نمبر 20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3600"/>
              <a:t>خدا جس نے گوشت کو نیچے اتارا۔</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bg1">
                    <a:lumMod val="50000"/>
                  </a:schemeClr>
                </a:solidFill>
              </a:rPr>
              <a:t>"میں نے بنی اسرائیل کی بڑبڑاہٹ سنی ہے، ان سے کہو کہ شام کے وقت تم گوشت کھاؤ گے اور صبح کو روٹی سے سیر ہو جاؤ گے۔ تب تم جانو گے کہ میں خداوند تمہارا خدا ہوں۔"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bidi/>
            </a:pPr>
            <a:r xmlns:a="http://schemas.openxmlformats.org/drawingml/2006/main">
              <a:rPr lang="ur" altLang="ko-KR" sz="2800">
                <a:solidFill>
                  <a:schemeClr val="tx1">
                    <a:lumMod val="65000"/>
                    <a:lumOff val="35000"/>
                  </a:schemeClr>
                </a:solidFill>
              </a:rPr>
              <a:t>ہجرت</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بنی اسرائیل کے پاس ریگستان میں کھانا نہیں تھا۔ پھر وہ موسیٰ اور خدا کے خلاف بڑبڑانے لگے۔</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تب خداوند نے موسیٰ سے کہا۔ ’’میں تمہارے لیے آسمان سے کھانا اتاروں گا۔‘‘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صبح ہوتے ہی صحرا کے فرش پر ٹھنڈ کی طرح باریک جھریاں نمودار ہوئیں۔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ur" altLang="ko-KR" sz="2800">
                <a:solidFill>
                  <a:schemeClr val="tx1">
                    <a:lumMod val="65000"/>
                    <a:lumOff val="35000"/>
                  </a:schemeClr>
                </a:solidFill>
              </a:rPr>
              <a:t>موسیٰ 40 سال چرواہے کے طور پر زندہ رہے اور آخر کار وہ 80 سال کے ہو گئے۔</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شام کو بٹیر اُن پر آیا اور گر کر ڈیرے کو ڈھانپ لیا۔ انہوں نے انہیں اکٹھا کیا، پکایا اور کھایا۔ وہ صحرا میں بھی بھوکے نہیں مرتے تھے۔</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600">
                <a:solidFill>
                  <a:schemeClr val="tx1">
                    <a:lumMod val="65000"/>
                    <a:lumOff val="35000"/>
                  </a:schemeClr>
                </a:solidFill>
              </a:rPr>
              <a:t>"یا اللہ تیرا شکر ہے!" موسیٰ اور بنی اسرائیل کے لوگ خدا کی قادر مطلق قدرت پر حیران تھے۔</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3600">
                <a:solidFill>
                  <a:schemeClr val="tx1">
                    <a:lumMod val="65000"/>
                    <a:lumOff val="35000"/>
                  </a:schemeClr>
                </a:solidFill>
              </a:rPr>
              <a:t>خدا نے اپنے لوگوں کو حیرت انگیز طریقے سے اور اس کی قادر مطلق طاقت کے ساتھ روزانہ کھانا فراہم کیا یہاں تک کہ صحرا میں بھی جہاں انہیں کوئی چیز نہیں ملتی تھی۔</a:t>
            </a:r>
          </a:p>
          <a:p>
            <a:pPr algn="ctr"/>
            <a:endParaRPr lang="en-US" altLang="ko-KR" sz="3600">
              <a:solidFill>
                <a:schemeClr val="tx1">
                  <a:lumMod val="65000"/>
                  <a:lumOff val="35000"/>
                </a:schemeClr>
              </a:solidFill>
            </a:endParaRPr>
          </a:p>
          <a:p>
            <a:pPr xmlns:a="http://schemas.openxmlformats.org/drawingml/2006/main" algn="ctr">
              <a:bidi/>
            </a:pPr>
            <a:r xmlns:a="http://schemas.openxmlformats.org/drawingml/2006/main">
              <a:rPr lang="ur" altLang="ko-KR" sz="3600">
                <a:solidFill>
                  <a:schemeClr val="tx1">
                    <a:lumMod val="65000"/>
                    <a:lumOff val="35000"/>
                  </a:schemeClr>
                </a:solidFill>
              </a:rPr>
              <a:t>ہمیں یقین ہے کہ خُدا ہمیں اپنی ضروریات پوری ایمانداری کے ساتھ اپنے شاندار طریقے سے فراہم کرے گا۔</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3200"/>
              <a:t>خدا ہے؟</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rgbClr val="C00000"/>
                </a:solidFill>
              </a:rPr>
              <a:t>خدا..</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وہ حیرت انگیز خدا ہے جو ہماری ضروریات کو پہلے سے جانتا ہے اور انہیں اپنے حیرت انگیز طریقے سے فراہم کرتا ہے۔</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خدا نے اپنے بھوکے لوگوں کے لیے کیا مہیا کیا؟</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من اور بٹیر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روٹی اور دودھ</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گوشت اور پانی</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چاول اور سوپ</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rgbClr val="FF0000"/>
                </a:solidFill>
              </a:rPr>
              <a:t>① </a:t>
            </a:r>
            <a:r xmlns:a="http://schemas.openxmlformats.org/drawingml/2006/main">
              <a:rPr lang="ur" altLang="ko-KR" sz="2800">
                <a:solidFill>
                  <a:srgbClr val="FF0000"/>
                </a:solidFill>
              </a:rPr>
              <a:t>من اور بٹیر</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bg1">
                    <a:lumMod val="50000"/>
                  </a:schemeClr>
                </a:solidFill>
              </a:rPr>
              <a:t>"میں نے بنی اسرائیل کی بڑبڑاہٹ سنی ہے، ان سے کہو کہ شام کے وقت تم گوشت کھاؤ گے اور صبح کو روٹی سے سیر ہو جاؤ گے۔ تب تم جانو گے کہ میں خداوند تمہارا خدا ہوں۔"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bidi/>
            </a:pPr>
            <a:r xmlns:a="http://schemas.openxmlformats.org/drawingml/2006/main">
              <a:rPr lang="ur" altLang="ko-KR" sz="2800">
                <a:solidFill>
                  <a:schemeClr val="tx1">
                    <a:lumMod val="65000"/>
                    <a:lumOff val="35000"/>
                  </a:schemeClr>
                </a:solidFill>
              </a:rPr>
              <a:t>ہجرت</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ur" altLang="ko-KR" b="1">
                <a:solidFill>
                  <a:schemeClr val="tx1">
                    <a:lumMod val="50000"/>
                    <a:lumOff val="50000"/>
                  </a:schemeClr>
                </a:solidFill>
              </a:rPr>
              <a:t>نہیں.</a:t>
            </a:r>
            <a:r xmlns:a="http://schemas.openxmlformats.org/drawingml/2006/main">
              <a:rPr lang="ur" altLang="en-US" b="1">
                <a:solidFill>
                  <a:schemeClr val="tx1">
                    <a:lumMod val="50000"/>
                    <a:lumOff val="50000"/>
                  </a:schemeClr>
                </a:solidFill>
              </a:rPr>
              <a:t> </a:t>
            </a:r>
            <a:r xmlns:a="http://schemas.openxmlformats.org/drawingml/2006/main">
              <a:rPr lang="ur" altLang="ko-KR" b="1">
                <a:solidFill>
                  <a:schemeClr val="tx1">
                    <a:lumMod val="50000"/>
                    <a:lumOff val="50000"/>
                  </a:schemeClr>
                </a:solidFill>
              </a:rPr>
              <a:t>21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bidi/>
            </a:pPr>
            <a:r xmlns:a="http://schemas.openxmlformats.org/drawingml/2006/main">
              <a:rPr lang="ur" altLang="ko-KR" sz="4000"/>
              <a:t>دس احکام</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ur" altLang="ko-KR" sz="3600">
                <a:solidFill>
                  <a:schemeClr val="tx1">
                    <a:lumMod val="65000"/>
                    <a:lumOff val="35000"/>
                  </a:schemeClr>
                </a:solidFill>
              </a:rPr>
              <a:t>موسیٰ وہاں خداوند کے ساتھ چالیس دن اور چالیس راتیں کھائے بغیر رہا۔</a:t>
            </a:r>
          </a:p>
          <a:p>
            <a:r xmlns:a="http://schemas.openxmlformats.org/drawingml/2006/main">
              <a:rPr lang="ur" altLang="ko-KR" sz="3600">
                <a:solidFill>
                  <a:schemeClr val="tx1">
                    <a:lumMod val="65000"/>
                    <a:lumOff val="35000"/>
                  </a:schemeClr>
                </a:solidFill>
              </a:rPr>
              <a:t>روٹی یا پینے کا پانی. اور اس نے تختیوں پر عہد کے الفاظ یعنی دس احکام لکھے۔</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bidi/>
            </a:pPr>
            <a:r xmlns:a="http://schemas.openxmlformats.org/drawingml/2006/main">
              <a:rPr lang="ur" altLang="ko-KR" sz="2800">
                <a:solidFill>
                  <a:schemeClr val="tx1">
                    <a:lumMod val="65000"/>
                    <a:lumOff val="35000"/>
                  </a:schemeClr>
                </a:solidFill>
              </a:rPr>
              <a:t>خروج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ur" altLang="ko-KR" sz="2800">
                <a:solidFill>
                  <a:schemeClr val="tx1">
                    <a:lumMod val="65000"/>
                    <a:lumOff val="35000"/>
                  </a:schemeClr>
                </a:solidFill>
              </a:rPr>
              <a:t>بنی اسرائیل کے لوگ کوہ حورب (کوہ سینا) پر پہنچے۔ خُداوند خُدا کا جلال مونٹ سینا (حورب پہاڑ) پر بھرا ہوا تھا۔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ur" altLang="ko-KR" sz="2800">
                <a:solidFill>
                  <a:schemeClr val="tx1">
                    <a:lumMod val="65000"/>
                    <a:lumOff val="35000"/>
                  </a:schemeClr>
                </a:solidFill>
              </a:rPr>
              <a:t>خدا نے موسیٰ سے کہا، "پہاڑ پر میرے پاس آؤ۔" موسیٰ خدا کے پہاڑ پر چڑھ گئے۔</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ur" altLang="ko-KR" sz="2800">
                <a:solidFill>
                  <a:schemeClr val="tx1">
                    <a:lumMod val="65000"/>
                    <a:lumOff val="35000"/>
                  </a:schemeClr>
                </a:solidFill>
              </a:rPr>
              <a:t>ایک دن خدا نے اسے جلتی ہوئی جھاڑی میں بلایا اور کہا۔ "میں تمہیں فرعون کے پاس بھیج رہا ہوں تاکہ میری قوم بنی اسرائیل کو مصر سے نکالے"۔</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ur" altLang="ko-KR" sz="2800">
                <a:solidFill>
                  <a:schemeClr val="tx1">
                    <a:lumMod val="65000"/>
                    <a:lumOff val="35000"/>
                  </a:schemeClr>
                </a:solidFill>
              </a:rPr>
              <a:t>خداوند خدا حورب پہاڑ پر ملا۔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ur" altLang="ko-KR" sz="2800">
                <a:solidFill>
                  <a:schemeClr val="tx1">
                    <a:lumMod val="65000"/>
                    <a:lumOff val="35000"/>
                  </a:schemeClr>
                </a:solidFill>
              </a:rPr>
              <a:t>خدا نے موسیٰ کو پتھر کی تختیاں دیں۔ خدا نے اس پر بنی اسرائیل کے لیے دس احکام کو برقرار رکھنے کے لیے قوانین اور احکام لکھے۔</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ur" altLang="ko-KR" sz="2600">
                <a:solidFill>
                  <a:schemeClr val="tx1">
                    <a:lumMod val="65000"/>
                    <a:lumOff val="35000"/>
                  </a:schemeClr>
                </a:solidFill>
              </a:rPr>
              <a:t>"خداوند، آپ کا شکر ہے کہ آپ نے ہمیں قوانین عطا کیے ہیں۔"</a:t>
            </a:r>
          </a:p>
          <a:p>
            <a:r xmlns:a="http://schemas.openxmlformats.org/drawingml/2006/main">
              <a:rPr lang="ur" altLang="ko-KR" sz="2600">
                <a:solidFill>
                  <a:schemeClr val="tx1">
                    <a:lumMod val="65000"/>
                    <a:lumOff val="35000"/>
                  </a:schemeClr>
                </a:solidFill>
              </a:rPr>
              <a:t>موسیٰ نے سوچا، "میں اس قیمتی دس احکام کو پہنچاؤں گا اور سکھاؤں گا۔"</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bidi/>
            </a:pPr>
            <a:r xmlns:a="http://schemas.openxmlformats.org/drawingml/2006/main">
              <a:rPr lang="ur" altLang="ko-KR" sz="4000">
                <a:solidFill>
                  <a:srgbClr val="FF0000"/>
                </a:solidFill>
              </a:rPr>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bidi/>
            </a:pPr>
            <a:r xmlns:a="http://schemas.openxmlformats.org/drawingml/2006/main">
              <a:rPr lang="ur" altLang="ko-KR" sz="3200">
                <a:solidFill>
                  <a:schemeClr val="tx1">
                    <a:lumMod val="65000"/>
                    <a:lumOff val="35000"/>
                  </a:schemeClr>
                </a:solidFill>
              </a:rPr>
              <a:t>دس احکام وہ قیمتی ضابطے ہیں جو خدا نے ہماری زندگی کے لیے دیے ہیں۔</a:t>
            </a:r>
          </a:p>
          <a:p>
            <a:pPr algn="ctr"/>
            <a:endParaRPr lang="en-US" altLang="ko-KR" sz="3200">
              <a:solidFill>
                <a:schemeClr val="tx1">
                  <a:lumMod val="65000"/>
                  <a:lumOff val="35000"/>
                </a:schemeClr>
              </a:solidFill>
            </a:endParaRPr>
          </a:p>
          <a:p>
            <a:pPr xmlns:a="http://schemas.openxmlformats.org/drawingml/2006/main" algn="ctr">
              <a:bidi/>
            </a:pPr>
            <a:r xmlns:a="http://schemas.openxmlformats.org/drawingml/2006/main">
              <a:rPr lang="ur" altLang="ko-KR" sz="3200">
                <a:solidFill>
                  <a:schemeClr val="tx1">
                    <a:lumMod val="65000"/>
                    <a:lumOff val="35000"/>
                  </a:schemeClr>
                </a:solidFill>
              </a:rPr>
              <a:t>جب ہم خدا کے قوانین پر عمل کرتے ہیں تو خدا ہماری زندگی سے خوش ہوگا۔</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bidi/>
            </a:pPr>
            <a:r xmlns:a="http://schemas.openxmlformats.org/drawingml/2006/main">
              <a:rPr lang="ur" altLang="ko-KR" sz="3200"/>
              <a:t>خدا؟</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ur" altLang="ko-KR" sz="3600">
                <a:solidFill>
                  <a:srgbClr val="C00000"/>
                </a:solidFill>
              </a:rPr>
              <a:t>خدا</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ur" altLang="ko-KR" sz="3600">
                <a:solidFill>
                  <a:schemeClr val="tx1">
                    <a:lumMod val="65000"/>
                    <a:lumOff val="35000"/>
                  </a:schemeClr>
                </a:solidFill>
              </a:rPr>
              <a:t>خدا نے ہمیں قوانین اور دس احکام دیئے ہیں۔</a:t>
            </a:r>
          </a:p>
          <a:p>
            <a:endParaRPr lang="en-US" altLang="ko-KR" sz="3600">
              <a:solidFill>
                <a:schemeClr val="tx1">
                  <a:lumMod val="65000"/>
                  <a:lumOff val="35000"/>
                </a:schemeClr>
              </a:solidFill>
            </a:endParaRPr>
          </a:p>
          <a:p>
            <a:r xmlns:a="http://schemas.openxmlformats.org/drawingml/2006/main">
              <a:rPr lang="ur" altLang="ko-KR" sz="3600">
                <a:solidFill>
                  <a:schemeClr val="tx1">
                    <a:lumMod val="65000"/>
                    <a:lumOff val="35000"/>
                  </a:schemeClr>
                </a:solidFill>
              </a:rPr>
              <a:t>خُدا نے اپنے آپ کو اِن قوانین اور احکام کے ذریعے ہمیں پہچانا۔</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bidi/>
            </a:pPr>
            <a:r xmlns:a="http://schemas.openxmlformats.org/drawingml/2006/main">
              <a:rPr lang="ur" altLang="ko-KR" sz="4000">
                <a:solidFill>
                  <a:srgbClr val="FF0000"/>
                </a:solidFill>
              </a:rPr>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ur" altLang="ko-KR" sz="3200">
                <a:solidFill>
                  <a:schemeClr val="tx1">
                    <a:lumMod val="65000"/>
                    <a:lumOff val="35000"/>
                  </a:schemeClr>
                </a:solidFill>
              </a:rPr>
              <a:t>خدا نے دس احکام کہاں لکھے؟</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لکڑی کی گولی۔</a:t>
            </a:r>
            <a:r xmlns:a="http://schemas.openxmlformats.org/drawingml/2006/main">
              <a:rPr lang="ur"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مٹی</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گولی</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کاغذ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پتھر کی گولی۔</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ur" altLang="en-US" sz="2800">
                <a:solidFill>
                  <a:srgbClr val="FF0000"/>
                </a:solidFill>
              </a:rPr>
              <a:t>④ </a:t>
            </a:r>
            <a:r xmlns:a="http://schemas.openxmlformats.org/drawingml/2006/main">
              <a:rPr lang="ur" altLang="ko-KR" sz="2800">
                <a:solidFill>
                  <a:srgbClr val="FF0000"/>
                </a:solidFill>
              </a:rPr>
              <a:t>پتھر کی گولی۔</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ur" altLang="ko-KR" sz="3600">
                <a:solidFill>
                  <a:schemeClr val="tx1">
                    <a:lumMod val="65000"/>
                    <a:lumOff val="35000"/>
                  </a:schemeClr>
                </a:solidFill>
              </a:rPr>
              <a:t>موسیٰ وہاں خداوند کے ساتھ چالیس دن اور چالیس راتیں کھائے بغیر رہا۔</a:t>
            </a:r>
          </a:p>
          <a:p>
            <a:r xmlns:a="http://schemas.openxmlformats.org/drawingml/2006/main">
              <a:rPr lang="ur" altLang="ko-KR" sz="3600">
                <a:solidFill>
                  <a:schemeClr val="tx1">
                    <a:lumMod val="65000"/>
                    <a:lumOff val="35000"/>
                  </a:schemeClr>
                </a:solidFill>
              </a:rPr>
              <a:t>روٹی یا پینے کا پانی. اور اس نے تختیوں پر عہد کے الفاظ یعنی دس احکام لکھے۔</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bidi/>
            </a:pPr>
            <a:r xmlns:a="http://schemas.openxmlformats.org/drawingml/2006/main">
              <a:rPr lang="ur" altLang="ko-KR" sz="2800">
                <a:solidFill>
                  <a:schemeClr val="tx1">
                    <a:lumMod val="65000"/>
                    <a:lumOff val="35000"/>
                  </a:schemeClr>
                </a:solidFill>
              </a:rPr>
              <a:t>خروج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b="1">
                <a:solidFill>
                  <a:schemeClr val="tx1">
                    <a:lumMod val="50000"/>
                    <a:lumOff val="50000"/>
                  </a:schemeClr>
                </a:solidFill>
              </a:rPr>
              <a:t>نمبر 22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400"/>
              <a:t>گولڈن بچھڑا</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bg1">
                    <a:lumMod val="50000"/>
                  </a:schemeClr>
                </a:solidFill>
              </a:rPr>
              <a:t>اُس نے جو کچھ اُس کے حوالے کیا اُس کو لے کر اُس کی شکل میں ایک بت بنا دیا۔</a:t>
            </a:r>
          </a:p>
          <a:p>
            <a:r xmlns:a="http://schemas.openxmlformats.org/drawingml/2006/main">
              <a:rPr lang="ur" altLang="ko-KR" sz="3600">
                <a:solidFill>
                  <a:schemeClr val="bg1">
                    <a:lumMod val="50000"/>
                  </a:schemeClr>
                </a:solidFill>
              </a:rPr>
              <a:t>ایک بچھڑے کا، اسے ایک آلے سے تیار کرنا۔ تب اُنہوں نے کہا اے اسرائیل یہ تیرے معبود ہیں جو تجھے مصر سے نکال لائے۔</a:t>
            </a:r>
          </a:p>
          <a:p>
            <a:r xmlns:a="http://schemas.openxmlformats.org/drawingml/2006/main">
              <a:rPr lang="ur"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bidi/>
            </a:pPr>
            <a:r xmlns:a="http://schemas.openxmlformats.org/drawingml/2006/main">
              <a:rPr lang="ur" altLang="ko-KR" sz="2800">
                <a:solidFill>
                  <a:schemeClr val="tx1">
                    <a:lumMod val="65000"/>
                    <a:lumOff val="35000"/>
                  </a:schemeClr>
                </a:solidFill>
              </a:rPr>
              <a:t>ہجرت</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جب موسیٰ پہاڑ سے اتنی دیر تک نہیں اترے تو انہیں بے چینی محسوس ہوئی۔ "ہمیں موسیٰ کے بجائے ہمارے خدا کی ضرورت ہے جو ہماری رہنمائی کرے۔"</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ur" altLang="ko-KR" sz="2600">
                <a:solidFill>
                  <a:schemeClr val="tx1">
                    <a:lumMod val="65000"/>
                    <a:lumOff val="35000"/>
                  </a:schemeClr>
                </a:solidFill>
              </a:rPr>
              <a:t>موسیٰ اپنے لوگوں کو بچانے کے لیے مصر واپس آیا جو بنی اسرائیل نے اس لاٹھی کو پکڑا ہوا تھا جسے خدا نے اسے دیا تھا۔</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چنانچہ، انہوں نے ایک سونے کا بچھڑا بنایا اور اسے اپنے دیوتا کے طور پر ان کی رہنمائی کے لیے پوجنے لگے۔</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موسیٰ جو دس احکام کے ساتھ نیچے آ رہے تھے بہت غصے میں آگئے۔</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خدا ان پر غضبناک تھا۔ "میں انہیں تباہ کر دوں گا۔ تب میں تمہیں ایک عظیم قوم بناؤں گا۔"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600">
                <a:solidFill>
                  <a:schemeClr val="tx1">
                    <a:lumMod val="65000"/>
                    <a:lumOff val="35000"/>
                  </a:schemeClr>
                </a:solidFill>
              </a:rPr>
              <a:t>لیکن، موسیٰ نے خدا سے سنجیدگی سے انہیں معاف کرنے کی دعا کی۔ خدا نے موسیٰ کی دعا سنی اور انہیں معاف کر دیا۔</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a:t>
            </a:r>
            <a:r xmlns:a="http://schemas.openxmlformats.org/drawingml/2006/main">
              <a:rPr lang="ur" altLang="en-US" sz="4000">
                <a:solidFill>
                  <a:srgbClr val="FF0000"/>
                </a:solidFill>
              </a:rPr>
              <a:t> </a:t>
            </a:r>
            <a:r xmlns:a="http://schemas.openxmlformats.org/drawingml/2006/main">
              <a:rPr lang="ur" altLang="ko-KR" sz="4000">
                <a:solidFill>
                  <a:srgbClr val="FF0000"/>
                </a:solidFill>
              </a:rPr>
              <a:t>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3600">
                <a:solidFill>
                  <a:schemeClr val="tx1">
                    <a:lumMod val="65000"/>
                    <a:lumOff val="35000"/>
                  </a:schemeClr>
                </a:solidFill>
              </a:rPr>
              <a:t>جس چیز سے خدا سب سے زیادہ نفرت کرتا ہے وہ ہے اس کی بجائے دوسرے معبودوں کی عبادت کرنا۔</a:t>
            </a:r>
          </a:p>
          <a:p>
            <a:pPr algn="ctr"/>
            <a:endParaRPr lang="en-US" altLang="ko-KR" sz="3600">
              <a:solidFill>
                <a:schemeClr val="tx1">
                  <a:lumMod val="65000"/>
                  <a:lumOff val="35000"/>
                </a:schemeClr>
              </a:solidFill>
            </a:endParaRPr>
          </a:p>
          <a:p>
            <a:pPr xmlns:a="http://schemas.openxmlformats.org/drawingml/2006/main" algn="ctr">
              <a:bidi/>
            </a:pPr>
            <a:r xmlns:a="http://schemas.openxmlformats.org/drawingml/2006/main">
              <a:rPr lang="ur" altLang="ko-KR" sz="3600">
                <a:solidFill>
                  <a:schemeClr val="tx1">
                    <a:lumMod val="65000"/>
                    <a:lumOff val="35000"/>
                  </a:schemeClr>
                </a:solidFill>
              </a:rPr>
              <a:t>تم اپنے لیے کسی قیمت پر کوئی بت نہ بناؤ۔</a:t>
            </a:r>
          </a:p>
          <a:p>
            <a:pPr xmlns:a="http://schemas.openxmlformats.org/drawingml/2006/main" algn="ctr">
              <a:bidi/>
            </a:pPr>
            <a:r xmlns:a="http://schemas.openxmlformats.org/drawingml/2006/main">
              <a:rPr lang="ur" altLang="ko-KR" sz="3600">
                <a:solidFill>
                  <a:schemeClr val="tx1">
                    <a:lumMod val="65000"/>
                    <a:lumOff val="35000"/>
                  </a:schemeClr>
                </a:solidFill>
              </a:rPr>
              <a:t>چاہے کچھ بھی ہو جائے، تم ان کے سامنے جھک کر ان کی عبادت نہ کرو۔</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3200">
                <a:solidFill>
                  <a:srgbClr val="FF0000"/>
                </a:solidFill>
              </a:rPr>
              <a:t>خدا؟</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rgbClr val="C00000"/>
                </a:solidFill>
              </a:rPr>
              <a:t>خدا…</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خدا کو اس کی بجائے بت پرستوں سے سب سے زیادہ نفرت ہے۔</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بنی اسرائیل نے گناہ کرنے کے لیے کونسا بت بنایا؟</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سنہری</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عقاب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گولڈن بچھڑا</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چاندی کا بچھڑا</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چاندی</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عقاب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rgbClr val="FF0000"/>
                </a:solidFill>
              </a:rPr>
              <a:t>② </a:t>
            </a:r>
            <a:r xmlns:a="http://schemas.openxmlformats.org/drawingml/2006/main">
              <a:rPr lang="ur" altLang="ko-KR" sz="2800">
                <a:solidFill>
                  <a:srgbClr val="FF0000"/>
                </a:solidFill>
              </a:rPr>
              <a:t>گولڈن بچھڑا</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bg1">
                    <a:lumMod val="50000"/>
                  </a:schemeClr>
                </a:solidFill>
              </a:rPr>
              <a:t>اُس نے جو کچھ اُس کے حوالے کیا اُس کو لے کر اُس کی شکل میں ایک بت بنا دیا۔</a:t>
            </a:r>
          </a:p>
          <a:p>
            <a:r xmlns:a="http://schemas.openxmlformats.org/drawingml/2006/main">
              <a:rPr lang="ur" altLang="ko-KR" sz="3600">
                <a:solidFill>
                  <a:schemeClr val="bg1">
                    <a:lumMod val="50000"/>
                  </a:schemeClr>
                </a:solidFill>
              </a:rPr>
              <a:t>ایک بچھڑے کا، اسے ایک آلے سے تیار کرنا۔ تب اُنہوں نے کہا اے اسرائیل یہ تیرے معبود ہیں جو تجھے مصر سے نکال لائے۔</a:t>
            </a:r>
          </a:p>
          <a:p>
            <a:r xmlns:a="http://schemas.openxmlformats.org/drawingml/2006/main">
              <a:rPr lang="ur"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bidi/>
            </a:pPr>
            <a:r xmlns:a="http://schemas.openxmlformats.org/drawingml/2006/main">
              <a:rPr lang="ur" altLang="ko-KR" sz="2800">
                <a:solidFill>
                  <a:schemeClr val="tx1">
                    <a:lumMod val="65000"/>
                    <a:lumOff val="35000"/>
                  </a:schemeClr>
                </a:solidFill>
              </a:rPr>
              <a:t>ہجرت</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b="1">
                <a:solidFill>
                  <a:schemeClr val="tx1">
                    <a:lumMod val="50000"/>
                    <a:lumOff val="50000"/>
                  </a:schemeClr>
                </a:solidFill>
              </a:rPr>
              <a:t>نمبر 23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400"/>
              <a:t>صحرا میں خدا کا گھر (خیمہ)</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bg1">
                    <a:lumMod val="50000"/>
                  </a:schemeClr>
                </a:solidFill>
              </a:rPr>
              <a:t>جس دن خیمہ شہادت کا خیمہ قائم ہوا، بادل نے اسے ڈھانپ لیا۔ شام سے صبح تک خیمہ کے اوپر بادل آگ کی مانند نظر آتے تھے۔</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bidi/>
            </a:pPr>
            <a:r xmlns:a="http://schemas.openxmlformats.org/drawingml/2006/main">
              <a:rPr lang="ur" altLang="ko-KR" sz="2800">
                <a:solidFill>
                  <a:schemeClr val="tx1">
                    <a:lumMod val="65000"/>
                    <a:lumOff val="35000"/>
                  </a:schemeClr>
                </a:solidFill>
              </a:rPr>
              <a:t>نمبرز</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bidi/>
            </a:pPr>
            <a:r xmlns:a="http://schemas.openxmlformats.org/drawingml/2006/main">
              <a:rPr lang="ur" altLang="ko-KR" sz="4000">
                <a:solidFill>
                  <a:srgbClr val="FF0000"/>
                </a:solidFill>
              </a:rPr>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bidi/>
            </a:pPr>
            <a:r xmlns:a="http://schemas.openxmlformats.org/drawingml/2006/main">
              <a:rPr lang="ur" altLang="ko-KR" sz="3200">
                <a:solidFill>
                  <a:schemeClr val="tx1">
                    <a:lumMod val="65000"/>
                    <a:lumOff val="35000"/>
                  </a:schemeClr>
                </a:solidFill>
              </a:rPr>
              <a:t>خدا نے موسیٰ کو بنی اسرائیل کے رہنما کے طور پر بلایا جب وہ 80 سال کے تھے۔</a:t>
            </a:r>
          </a:p>
          <a:p>
            <a:pPr algn="ctr"/>
            <a:endParaRPr lang="en-US" altLang="ko-KR" sz="3200">
              <a:solidFill>
                <a:schemeClr val="tx1">
                  <a:lumMod val="65000"/>
                  <a:lumOff val="35000"/>
                </a:schemeClr>
              </a:solidFill>
            </a:endParaRPr>
          </a:p>
          <a:p>
            <a:pPr xmlns:a="http://schemas.openxmlformats.org/drawingml/2006/main" algn="ctr">
              <a:bidi/>
            </a:pPr>
            <a:r xmlns:a="http://schemas.openxmlformats.org/drawingml/2006/main">
              <a:rPr lang="ur" altLang="ko-KR" sz="3200">
                <a:solidFill>
                  <a:schemeClr val="tx1">
                    <a:lumMod val="65000"/>
                    <a:lumOff val="35000"/>
                  </a:schemeClr>
                </a:solidFill>
              </a:rPr>
              <a:t>خدا کا منصوبہ ہم سے مختلف ہے، لیکن اس کا منصوبہ ہمیشہ کامل ہے۔</a:t>
            </a:r>
          </a:p>
          <a:p>
            <a:pPr algn="ctr"/>
            <a:endParaRPr lang="en-US" altLang="ko-KR" sz="3200">
              <a:solidFill>
                <a:schemeClr val="tx1">
                  <a:lumMod val="65000"/>
                  <a:lumOff val="35000"/>
                </a:schemeClr>
              </a:solidFill>
            </a:endParaRPr>
          </a:p>
          <a:p>
            <a:pPr xmlns:a="http://schemas.openxmlformats.org/drawingml/2006/main" algn="ctr">
              <a:bidi/>
            </a:pPr>
            <a:r xmlns:a="http://schemas.openxmlformats.org/drawingml/2006/main">
              <a:rPr lang="ur" altLang="ko-KR" sz="3200">
                <a:solidFill>
                  <a:schemeClr val="tx1">
                    <a:lumMod val="65000"/>
                    <a:lumOff val="35000"/>
                  </a:schemeClr>
                </a:solidFill>
              </a:rPr>
              <a:t>ہمیں یقین کرنا ہوگا کہ خدا کا منصوبہ کامل ہے اور ہمیں اس پر انحصار کرنا ہوگا۔</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خُدا نے موسیٰ سے کہا کہ خیمے کو خُدا کا گھر بنائیں۔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خُدا نے خیمے کے بارے میں سب کچھ بتایا - اس کی شکل اور وہ تمام چیزیں جو اس کے لیے تیار کی جانی چاہئیں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اور خُدا نے اُن کو بتایا کہ جب وہ خیمے میں خُدا کی عبادت کرتے ہیں تو ہر مضمون کو کیسے استعمال کریں۔</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موسیٰ اور بنی اسرائیل کے لوگوں نے خیمے کو خدا کی ہدایت کے مطابق خدا کا گھر بنایا۔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600">
                <a:solidFill>
                  <a:schemeClr val="tx1">
                    <a:lumMod val="65000"/>
                    <a:lumOff val="35000"/>
                  </a:schemeClr>
                </a:solidFill>
              </a:rPr>
              <a:t>جس دن خیمہ قائم ہوا، اُس بادل نے اُسے ڈھانپ لیا جو خدا کا جلال ظاہر کرتا تھا۔ خیمہ اس بات کی علامت تھا کہ خدا بنی اسرائیل کے ساتھ تھا۔</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3600">
                <a:solidFill>
                  <a:schemeClr val="tx1">
                    <a:lumMod val="65000"/>
                    <a:lumOff val="35000"/>
                  </a:schemeClr>
                </a:solidFill>
              </a:rPr>
              <a:t>خُدا نے بنی اسرائیل کو خیمۂ خیمۂ خُدا کا گھر بنانے دیا، اور اُنہیں اُن کے مرکز کے طور پر خیمہ کے ساتھ رہنے دیا۔</a:t>
            </a:r>
          </a:p>
          <a:p>
            <a:pPr algn="ctr"/>
            <a:endParaRPr lang="en-US" altLang="ko-KR" sz="3600">
              <a:solidFill>
                <a:schemeClr val="tx1">
                  <a:lumMod val="65000"/>
                  <a:lumOff val="35000"/>
                </a:schemeClr>
              </a:solidFill>
            </a:endParaRPr>
          </a:p>
          <a:p>
            <a:pPr xmlns:a="http://schemas.openxmlformats.org/drawingml/2006/main" algn="ctr">
              <a:bidi/>
            </a:pPr>
            <a:r xmlns:a="http://schemas.openxmlformats.org/drawingml/2006/main">
              <a:rPr lang="ur" altLang="ko-KR" sz="3600">
                <a:solidFill>
                  <a:schemeClr val="tx1">
                    <a:lumMod val="65000"/>
                    <a:lumOff val="35000"/>
                  </a:schemeClr>
                </a:solidFill>
              </a:rPr>
              <a:t>ہمیں اپنے دماغ اور زندگی کے مرکز کے طور پر خدا کے ساتھ رہنا چاہئے۔</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3200">
                <a:solidFill>
                  <a:srgbClr val="FF0000"/>
                </a:solidFill>
              </a:rPr>
              <a:t>خدا؟</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rgbClr val="C00000"/>
                </a:solidFill>
              </a:rPr>
              <a:t>خدا..</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خدا ہمارے ساتھ رہتا ہے، ہمارے ساتھ چلتا ہے، ہماری رہنمائی کرتا ہے، اور ہمارے ساتھ بات کرتا ہے۔</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خدا نے بنی اسرائیل کو کیا بنانے دیا؟</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سنہری بچھڑا</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دس احکام</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محل</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خیمے - خدا کا گھر</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rgbClr val="FF0000"/>
                </a:solidFill>
              </a:rPr>
              <a:t>④ </a:t>
            </a:r>
            <a:r xmlns:a="http://schemas.openxmlformats.org/drawingml/2006/main">
              <a:rPr lang="ur" altLang="ko-KR" sz="2800">
                <a:solidFill>
                  <a:srgbClr val="FF0000"/>
                </a:solidFill>
              </a:rPr>
              <a:t>خیمے - خدا کا گھر</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bg1">
                    <a:lumMod val="50000"/>
                  </a:schemeClr>
                </a:solidFill>
              </a:rPr>
              <a:t>جس دن خیمہ شہادت کا خیمہ قائم ہوا، بادل نے اسے ڈھانپ لیا۔ شام سے صبح تک خیمہ کے اوپر بادل آگ کی مانند نظر آتے تھے۔</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bidi/>
            </a:pPr>
            <a:r xmlns:a="http://schemas.openxmlformats.org/drawingml/2006/main">
              <a:rPr lang="ur" altLang="ko-KR" sz="2800">
                <a:solidFill>
                  <a:schemeClr val="tx1">
                    <a:lumMod val="65000"/>
                    <a:lumOff val="35000"/>
                  </a:schemeClr>
                </a:solidFill>
              </a:rPr>
              <a:t>نمبرز</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b="1">
                <a:solidFill>
                  <a:schemeClr val="tx1">
                    <a:lumMod val="50000"/>
                    <a:lumOff val="50000"/>
                  </a:schemeClr>
                </a:solidFill>
              </a:rPr>
              <a:t>نمبر 24</a:t>
            </a:r>
            <a:r xmlns:a="http://schemas.openxmlformats.org/drawingml/2006/main">
              <a:rPr lang="ur" altLang="en-US" b="1">
                <a:solidFill>
                  <a:schemeClr val="tx1">
                    <a:lumMod val="50000"/>
                    <a:lumOff val="50000"/>
                  </a:schemeClr>
                </a:solidFill>
              </a:rPr>
              <a:t> </a:t>
            </a:r>
            <a:r xmlns:a="http://schemas.openxmlformats.org/drawingml/2006/main">
              <a:rPr lang="ur" altLang="ko-KR" b="1">
                <a:solidFill>
                  <a:schemeClr val="tx1">
                    <a:lumMod val="50000"/>
                    <a:lumOff val="50000"/>
                  </a:schemeClr>
                </a:solidFill>
              </a:rPr>
              <a:t>دی</a:t>
            </a:r>
            <a:r xmlns:a="http://schemas.openxmlformats.org/drawingml/2006/main">
              <a:rPr lang="ur" altLang="en-US" b="1">
                <a:solidFill>
                  <a:schemeClr val="tx1">
                    <a:lumMod val="50000"/>
                    <a:lumOff val="50000"/>
                  </a:schemeClr>
                </a:solidFill>
              </a:rPr>
              <a:t> </a:t>
            </a:r>
            <a:r xmlns:a="http://schemas.openxmlformats.org/drawingml/2006/main">
              <a:rPr lang="ur" altLang="ko-KR" b="1">
                <a:solidFill>
                  <a:schemeClr val="tx1">
                    <a:lumMod val="50000"/>
                    <a:lumOff val="50000"/>
                  </a:schemeClr>
                </a:solidFill>
              </a:rPr>
              <a:t>لفظ</a:t>
            </a:r>
            <a:r xmlns:a="http://schemas.openxmlformats.org/drawingml/2006/main">
              <a:rPr lang="ur" altLang="en-US" b="1">
                <a:solidFill>
                  <a:schemeClr val="tx1">
                    <a:lumMod val="50000"/>
                    <a:lumOff val="50000"/>
                  </a:schemeClr>
                </a:solidFill>
              </a:rPr>
              <a:t> </a:t>
            </a:r>
            <a:r xmlns:a="http://schemas.openxmlformats.org/drawingml/2006/main">
              <a:rPr lang="ur" altLang="ko-KR" b="1">
                <a:solidFill>
                  <a:schemeClr val="tx1">
                    <a:lumMod val="50000"/>
                    <a:lumOff val="50000"/>
                  </a:schemeClr>
                </a:solidFill>
              </a:rPr>
              <a:t>کی</a:t>
            </a:r>
            <a:r xmlns:a="http://schemas.openxmlformats.org/drawingml/2006/main">
              <a:rPr lang="ur" altLang="en-US" b="1">
                <a:solidFill>
                  <a:schemeClr val="tx1">
                    <a:lumMod val="50000"/>
                    <a:lumOff val="50000"/>
                  </a:schemeClr>
                </a:solidFill>
              </a:rPr>
              <a:t> </a:t>
            </a:r>
            <a:r xmlns:a="http://schemas.openxmlformats.org/drawingml/2006/main">
              <a:rPr lang="ur" altLang="ko-KR" b="1">
                <a:solidFill>
                  <a:schemeClr val="tx1">
                    <a:lumMod val="50000"/>
                    <a:lumOff val="50000"/>
                  </a:schemeClr>
                </a:solidFill>
              </a:rPr>
              <a:t>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400"/>
              <a:t>منہدم جیریکو</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bidi/>
            </a:pPr>
            <a:r xmlns:a="http://schemas.openxmlformats.org/drawingml/2006/main">
              <a:rPr lang="ur" altLang="ko-KR" sz="3200"/>
              <a:t>خدا ہے؟</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ur" altLang="ko-KR" sz="3600">
                <a:solidFill>
                  <a:srgbClr val="C00000"/>
                </a:solidFill>
              </a:rPr>
              <a:t>خدا..</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ur" altLang="ko-KR" sz="3600">
                <a:solidFill>
                  <a:schemeClr val="tx1">
                    <a:lumMod val="65000"/>
                    <a:lumOff val="35000"/>
                  </a:schemeClr>
                </a:solidFill>
              </a:rPr>
              <a:t>خدا اپنے کامل منصوبوں کے ساتھ ہماری رہنمائی کرتا ہے۔ خدا کے منصوبوں میں کوئی غلطی نہیں ہوتی۔</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ساتویں بار جب کاہنوں نے نرسنگا پھونکا تو یشوع نے لوگوں کو حکم دیا، ”چلاو، کیونکہ رب نے تمہیں شہر دیا ہے۔</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bidi/>
            </a:pPr>
            <a:r xmlns:a="http://schemas.openxmlformats.org/drawingml/2006/main">
              <a:rPr lang="ur" altLang="ko-KR" sz="2800">
                <a:solidFill>
                  <a:schemeClr val="tx1">
                    <a:lumMod val="65000"/>
                    <a:lumOff val="35000"/>
                  </a:schemeClr>
                </a:solidFill>
              </a:rPr>
              <a:t>جوشوا</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بنی اسرائیل وعدہ شدہ ملک میں جانا چاہتے تھے۔ لیکن جیریکو، جو ایک بڑا قلعہ تھا، نے ان کا راستہ روک دیا۔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خُدا نے یشوع سے کہا، جو اُن کا سردار تھا، یریحو کو کیسے تباہ کرنا ہے۔</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بنی اسرائیل نے خدا کی ہدایت کے مطابق سات دن تک یریحو کی فصیل کے گرد چکر لگایا۔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جب وہ چھ دن تک دیوار کے گرد گھومتے رہے، ہر روز ایک بار، یریحو ایک انچ بھی نہیں ہلا۔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ساتویں دن انہوں نے اس کے گرد سات بار چکر لگائے۔ ساتویں بار انہوں نے ایک زوردار چیخ ماری، دیوار گر گئی۔</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3200">
                <a:solidFill>
                  <a:schemeClr val="tx1">
                    <a:lumMod val="65000"/>
                    <a:lumOff val="35000"/>
                  </a:schemeClr>
                </a:solidFill>
              </a:rPr>
              <a:t>بنی اسرائیل اپنی طاقت سے یریحو کو تباہ نہ کر سکے۔ لیکن خُدا نے اُن کے لیے اپنی طاقت سے یریحو کو تباہ کر دیا۔</a:t>
            </a:r>
          </a:p>
          <a:p>
            <a:pPr algn="ctr"/>
            <a:endParaRPr lang="en-US" altLang="ko-KR" sz="3200">
              <a:solidFill>
                <a:schemeClr val="tx1">
                  <a:lumMod val="65000"/>
                  <a:lumOff val="35000"/>
                </a:schemeClr>
              </a:solidFill>
            </a:endParaRPr>
          </a:p>
          <a:p>
            <a:pPr xmlns:a="http://schemas.openxmlformats.org/drawingml/2006/main" algn="ctr">
              <a:bidi/>
            </a:pPr>
            <a:r xmlns:a="http://schemas.openxmlformats.org/drawingml/2006/main">
              <a:rPr lang="ur" altLang="ko-KR" sz="3200">
                <a:solidFill>
                  <a:schemeClr val="tx1">
                    <a:lumMod val="65000"/>
                    <a:lumOff val="35000"/>
                  </a:schemeClr>
                </a:solidFill>
              </a:rPr>
              <a:t>بنی اسرائیل نے خدا کی اطاعت کے ذریعے فتح حاصل کی ہے۔</a:t>
            </a:r>
          </a:p>
          <a:p>
            <a:pPr xmlns:a="http://schemas.openxmlformats.org/drawingml/2006/main" algn="ctr">
              <a:bidi/>
            </a:pPr>
            <a:r xmlns:a="http://schemas.openxmlformats.org/drawingml/2006/main">
              <a:rPr lang="ur" altLang="ko-KR" sz="3200">
                <a:solidFill>
                  <a:schemeClr val="tx1">
                    <a:lumMod val="65000"/>
                    <a:lumOff val="35000"/>
                  </a:schemeClr>
                </a:solidFill>
              </a:rPr>
              <a:t>آئیے اپنی زندگی اللہ کی اطاعت میں گزاریں۔</a:t>
            </a:r>
          </a:p>
          <a:p>
            <a:pPr algn="ctr"/>
            <a:endParaRPr lang="en-US" altLang="ko-KR" sz="3200">
              <a:solidFill>
                <a:schemeClr val="tx1">
                  <a:lumMod val="65000"/>
                  <a:lumOff val="35000"/>
                </a:schemeClr>
              </a:solidFill>
            </a:endParaRPr>
          </a:p>
          <a:p>
            <a:pPr xmlns:a="http://schemas.openxmlformats.org/drawingml/2006/main" algn="ctr">
              <a:bidi/>
            </a:pPr>
            <a:r xmlns:a="http://schemas.openxmlformats.org/drawingml/2006/main">
              <a:rPr lang="ur" altLang="ko-KR" sz="3200">
                <a:solidFill>
                  <a:schemeClr val="tx1">
                    <a:lumMod val="65000"/>
                    <a:lumOff val="35000"/>
                  </a:schemeClr>
                </a:solidFill>
              </a:rPr>
              <a:t>آئیے ہمیں جیتنے کے لیے خدا کا شکر ادا کریں!</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3200"/>
              <a:t>خدا؟</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rgbClr val="C00000"/>
                </a:solidFill>
              </a:rPr>
              <a:t>خدا..</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خدا اپنی عظیم طاقت کے ذریعے اپنے لوگوں کو فتح دیتا ہے۔</a:t>
            </a:r>
          </a:p>
          <a:p>
            <a:endParaRPr lang="en-US" altLang="ko-KR" sz="3600">
              <a:solidFill>
                <a:schemeClr val="tx1">
                  <a:lumMod val="65000"/>
                  <a:lumOff val="35000"/>
                </a:schemeClr>
              </a:solidFill>
            </a:endParaRPr>
          </a:p>
          <a:p>
            <a:r xmlns:a="http://schemas.openxmlformats.org/drawingml/2006/main">
              <a:rPr lang="ur" altLang="ko-KR" sz="3600">
                <a:solidFill>
                  <a:schemeClr val="tx1">
                    <a:lumMod val="65000"/>
                    <a:lumOff val="35000"/>
                  </a:schemeClr>
                </a:solidFill>
              </a:rPr>
              <a:t>وہ فتح کا خدا ہے!</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یریحو کو تباہ کرنے کے لیے خُدا نے یشوع کو کیا حکم دیا؟</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یریحو پر سات دن تک پتھر پھینکیں۔</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جیریکو کے لیے سات دن تک دعا کریں۔</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یریحو کے لیے سات دن تک حمد گاؤ۔</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2800">
                <a:solidFill>
                  <a:schemeClr val="tx1">
                    <a:lumMod val="65000"/>
                    <a:lumOff val="35000"/>
                  </a:schemeClr>
                </a:solidFill>
              </a:rPr>
              <a:t>④ یریحو کی دیوار کو سات دن تک مارچ کریں۔</a:t>
            </a:r>
          </a:p>
          <a:p>
            <a:r xmlns:a="http://schemas.openxmlformats.org/drawingml/2006/main">
              <a:rPr lang="ur" altLang="ko-KR" sz="2800">
                <a:solidFill>
                  <a:schemeClr val="tx1">
                    <a:lumMod val="65000"/>
                    <a:lumOff val="35000"/>
                  </a:schemeClr>
                </a:solidFill>
              </a:rPr>
              <a:t>آخری دن ایک بلند آواز دے.</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en-US" sz="2800">
                <a:solidFill>
                  <a:srgbClr val="FF0000"/>
                </a:solidFill>
              </a:rPr>
              <a:t>④ </a:t>
            </a:r>
            <a:r xmlns:a="http://schemas.openxmlformats.org/drawingml/2006/main">
              <a:rPr lang="ur" altLang="ko-KR" sz="2800">
                <a:solidFill>
                  <a:srgbClr val="FF0000"/>
                </a:solidFill>
              </a:rPr>
              <a:t>یریحو کی دیوار کو سات دن تک مارچ کریں۔</a:t>
            </a:r>
          </a:p>
          <a:p>
            <a:r xmlns:a="http://schemas.openxmlformats.org/drawingml/2006/main">
              <a:rPr lang="ur" altLang="ko-KR" sz="2800">
                <a:solidFill>
                  <a:srgbClr val="FF0000"/>
                </a:solidFill>
              </a:rPr>
              <a:t>آخری دن ایک بلند آواز دے.</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ur" altLang="ko-KR" sz="3600">
                <a:solidFill>
                  <a:schemeClr val="tx1">
                    <a:lumMod val="65000"/>
                    <a:lumOff val="35000"/>
                  </a:schemeClr>
                </a:solidFill>
              </a:rPr>
              <a:t>ساتویں بار جب کاہنوں نے نرسنگا پھونکا تو یشوع نے لوگوں کو حکم دیا، ”چلاو، کیونکہ رب نے تمہیں شہر دیا ہے۔</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bidi/>
            </a:pPr>
            <a:r xmlns:a="http://schemas.openxmlformats.org/drawingml/2006/main">
              <a:rPr lang="ur" altLang="ko-KR" sz="2800">
                <a:solidFill>
                  <a:schemeClr val="tx1">
                    <a:lumMod val="65000"/>
                    <a:lumOff val="35000"/>
                  </a:schemeClr>
                </a:solidFill>
              </a:rPr>
              <a:t>جوشوا</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